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40"/>
  </p:notesMasterIdLst>
  <p:handoutMasterIdLst>
    <p:handoutMasterId r:id="rId41"/>
  </p:handoutMasterIdLst>
  <p:sldIdLst>
    <p:sldId id="259" r:id="rId5"/>
    <p:sldId id="268" r:id="rId6"/>
    <p:sldId id="299" r:id="rId7"/>
    <p:sldId id="272" r:id="rId8"/>
    <p:sldId id="281" r:id="rId9"/>
    <p:sldId id="276" r:id="rId10"/>
    <p:sldId id="278" r:id="rId11"/>
    <p:sldId id="279" r:id="rId12"/>
    <p:sldId id="271" r:id="rId13"/>
    <p:sldId id="283" r:id="rId14"/>
    <p:sldId id="284" r:id="rId15"/>
    <p:sldId id="285" r:id="rId16"/>
    <p:sldId id="286" r:id="rId17"/>
    <p:sldId id="290" r:id="rId18"/>
    <p:sldId id="289" r:id="rId19"/>
    <p:sldId id="291" r:id="rId20"/>
    <p:sldId id="269" r:id="rId21"/>
    <p:sldId id="292" r:id="rId22"/>
    <p:sldId id="293" r:id="rId23"/>
    <p:sldId id="298" r:id="rId24"/>
    <p:sldId id="294" r:id="rId25"/>
    <p:sldId id="280" r:id="rId26"/>
    <p:sldId id="282" r:id="rId27"/>
    <p:sldId id="295" r:id="rId28"/>
    <p:sldId id="296" r:id="rId29"/>
    <p:sldId id="301" r:id="rId30"/>
    <p:sldId id="300" r:id="rId31"/>
    <p:sldId id="303" r:id="rId32"/>
    <p:sldId id="302" r:id="rId33"/>
    <p:sldId id="304" r:id="rId34"/>
    <p:sldId id="277" r:id="rId35"/>
    <p:sldId id="297" r:id="rId36"/>
    <p:sldId id="287" r:id="rId37"/>
    <p:sldId id="270" r:id="rId38"/>
    <p:sldId id="273" r:id="rId39"/>
  </p:sldIdLst>
  <p:sldSz cx="9144000" cy="5143500" type="screen16x9"/>
  <p:notesSz cx="20104100" cy="11309350"/>
  <p:embeddedFontLs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utfit" pitchFamily="2" charset="0"/>
      <p:regular r:id="rId47"/>
      <p:bold r:id="rId48"/>
      <p:italic r:id="rId49"/>
      <p:boldItalic r:id="rId50"/>
    </p:embeddedFont>
  </p:embeddedFontLst>
  <p:custDataLst>
    <p:tags r:id="rId51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3C3B"/>
    <a:srgbClr val="017D69"/>
    <a:srgbClr val="00C896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EDE03-78FB-44C3-B098-C5D61E52FEC4}" v="1293" dt="2025-03-26T13:27:50.7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6" autoAdjust="0"/>
    <p:restoredTop sz="93170" autoAdjust="0"/>
  </p:normalViewPr>
  <p:slideViewPr>
    <p:cSldViewPr snapToGrid="0">
      <p:cViewPr varScale="1">
        <p:scale>
          <a:sx n="136" d="100"/>
          <a:sy n="136" d="100"/>
        </p:scale>
        <p:origin x="930" y="120"/>
      </p:cViewPr>
      <p:guideLst>
        <p:guide pos="2818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96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8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98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pn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0.png"/><Relationship Id="rId7" Type="http://schemas.openxmlformats.org/officeDocument/2006/relationships/image" Target="../media/image82.png"/><Relationship Id="rId12" Type="http://schemas.openxmlformats.org/officeDocument/2006/relationships/image" Target="../media/image91.png"/><Relationship Id="rId2" Type="http://schemas.openxmlformats.org/officeDocument/2006/relationships/image" Target="../media/image87.jpe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0.png"/><Relationship Id="rId11" Type="http://schemas.openxmlformats.org/officeDocument/2006/relationships/image" Target="../media/image86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3.png"/><Relationship Id="rId7" Type="http://schemas.openxmlformats.org/officeDocument/2006/relationships/image" Target="../media/image9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8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png"/><Relationship Id="rId11" Type="http://schemas.openxmlformats.org/officeDocument/2006/relationships/image" Target="../media/image91.png"/><Relationship Id="rId5" Type="http://schemas.openxmlformats.org/officeDocument/2006/relationships/image" Target="../media/image94.png"/><Relationship Id="rId10" Type="http://schemas.openxmlformats.org/officeDocument/2006/relationships/image" Target="../media/image87.jpe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jpeg"/><Relationship Id="rId7" Type="http://schemas.openxmlformats.org/officeDocument/2006/relationships/image" Target="../media/image127.jpeg"/><Relationship Id="rId12" Type="http://schemas.openxmlformats.org/officeDocument/2006/relationships/image" Target="../media/image132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image" Target="../media/image125.jpeg"/><Relationship Id="rId10" Type="http://schemas.openxmlformats.org/officeDocument/2006/relationships/image" Target="../media/image130.pn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3.pn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2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7.jpeg"/><Relationship Id="rId11" Type="http://schemas.openxmlformats.org/officeDocument/2006/relationships/image" Target="../media/image141.jpeg"/><Relationship Id="rId5" Type="http://schemas.openxmlformats.org/officeDocument/2006/relationships/image" Target="../media/image136.jpeg"/><Relationship Id="rId10" Type="http://schemas.openxmlformats.org/officeDocument/2006/relationships/image" Target="../media/image140.jpeg"/><Relationship Id="rId4" Type="http://schemas.openxmlformats.org/officeDocument/2006/relationships/image" Target="../media/image135.jpe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1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3.pn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2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7.jpeg"/><Relationship Id="rId11" Type="http://schemas.openxmlformats.org/officeDocument/2006/relationships/image" Target="../media/image141.jpeg"/><Relationship Id="rId5" Type="http://schemas.openxmlformats.org/officeDocument/2006/relationships/image" Target="../media/image136.jpeg"/><Relationship Id="rId10" Type="http://schemas.openxmlformats.org/officeDocument/2006/relationships/image" Target="../media/image140.jpeg"/><Relationship Id="rId4" Type="http://schemas.openxmlformats.org/officeDocument/2006/relationships/image" Target="../media/image135.jpe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jpeg"/><Relationship Id="rId7" Type="http://schemas.openxmlformats.org/officeDocument/2006/relationships/image" Target="../media/image155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25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7.pn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1.jpeg"/><Relationship Id="rId7" Type="http://schemas.openxmlformats.org/officeDocument/2006/relationships/image" Target="../media/image158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5.pn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6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0.pn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3.pn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2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7.jpeg"/><Relationship Id="rId11" Type="http://schemas.openxmlformats.org/officeDocument/2006/relationships/image" Target="../media/image141.jpeg"/><Relationship Id="rId5" Type="http://schemas.openxmlformats.org/officeDocument/2006/relationships/image" Target="../media/image136.jpeg"/><Relationship Id="rId15" Type="http://schemas.openxmlformats.org/officeDocument/2006/relationships/image" Target="../media/image153.png"/><Relationship Id="rId10" Type="http://schemas.openxmlformats.org/officeDocument/2006/relationships/image" Target="../media/image140.jpeg"/><Relationship Id="rId4" Type="http://schemas.openxmlformats.org/officeDocument/2006/relationships/image" Target="../media/image135.jpeg"/><Relationship Id="rId9" Type="http://schemas.openxmlformats.org/officeDocument/2006/relationships/image" Target="../media/image46.png"/><Relationship Id="rId14" Type="http://schemas.openxmlformats.org/officeDocument/2006/relationships/image" Target="../media/image16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0.jpeg"/><Relationship Id="rId18" Type="http://schemas.openxmlformats.org/officeDocument/2006/relationships/image" Target="../media/image51.png"/><Relationship Id="rId26" Type="http://schemas.openxmlformats.org/officeDocument/2006/relationships/image" Target="../media/image36.jpeg"/><Relationship Id="rId3" Type="http://schemas.openxmlformats.org/officeDocument/2006/relationships/image" Target="../media/image164.png"/><Relationship Id="rId21" Type="http://schemas.openxmlformats.org/officeDocument/2006/relationships/image" Target="../media/image31.jpeg"/><Relationship Id="rId7" Type="http://schemas.openxmlformats.org/officeDocument/2006/relationships/image" Target="../media/image49.png"/><Relationship Id="rId12" Type="http://schemas.openxmlformats.org/officeDocument/2006/relationships/image" Target="../media/image39.jpeg"/><Relationship Id="rId17" Type="http://schemas.openxmlformats.org/officeDocument/2006/relationships/image" Target="../media/image167.png"/><Relationship Id="rId25" Type="http://schemas.openxmlformats.org/officeDocument/2006/relationships/image" Target="../media/image35.jpeg"/><Relationship Id="rId2" Type="http://schemas.openxmlformats.org/officeDocument/2006/relationships/image" Target="../media/image163.png"/><Relationship Id="rId16" Type="http://schemas.openxmlformats.org/officeDocument/2006/relationships/image" Target="../media/image166.png"/><Relationship Id="rId20" Type="http://schemas.openxmlformats.org/officeDocument/2006/relationships/image" Target="../media/image29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38.jpeg"/><Relationship Id="rId24" Type="http://schemas.openxmlformats.org/officeDocument/2006/relationships/image" Target="../media/image34.jpeg"/><Relationship Id="rId5" Type="http://schemas.openxmlformats.org/officeDocument/2006/relationships/image" Target="../media/image47.png"/><Relationship Id="rId15" Type="http://schemas.openxmlformats.org/officeDocument/2006/relationships/image" Target="../media/image42.jpeg"/><Relationship Id="rId23" Type="http://schemas.openxmlformats.org/officeDocument/2006/relationships/image" Target="../media/image33.jpeg"/><Relationship Id="rId28" Type="http://schemas.openxmlformats.org/officeDocument/2006/relationships/image" Target="../media/image43.jpeg"/><Relationship Id="rId10" Type="http://schemas.openxmlformats.org/officeDocument/2006/relationships/image" Target="../media/image30.jpeg"/><Relationship Id="rId19" Type="http://schemas.openxmlformats.org/officeDocument/2006/relationships/image" Target="../media/image28.jpeg"/><Relationship Id="rId4" Type="http://schemas.openxmlformats.org/officeDocument/2006/relationships/image" Target="../media/image165.png"/><Relationship Id="rId9" Type="http://schemas.openxmlformats.org/officeDocument/2006/relationships/image" Target="../media/image27.jpeg"/><Relationship Id="rId14" Type="http://schemas.openxmlformats.org/officeDocument/2006/relationships/image" Target="../media/image41.jpeg"/><Relationship Id="rId22" Type="http://schemas.openxmlformats.org/officeDocument/2006/relationships/image" Target="../media/image32.jpeg"/><Relationship Id="rId27" Type="http://schemas.openxmlformats.org/officeDocument/2006/relationships/image" Target="../media/image37.jpeg"/><Relationship Id="rId30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93.png"/><Relationship Id="rId7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4.png"/><Relationship Id="rId3" Type="http://schemas.openxmlformats.org/officeDocument/2006/relationships/image" Target="../media/image46.png"/><Relationship Id="rId7" Type="http://schemas.openxmlformats.org/officeDocument/2006/relationships/image" Target="../media/image69.jpeg"/><Relationship Id="rId12" Type="http://schemas.openxmlformats.org/officeDocument/2006/relationships/image" Target="../media/image7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8.png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jpeg"/><Relationship Id="rId4" Type="http://schemas.openxmlformats.org/officeDocument/2006/relationships/image" Target="../media/image66.jpe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12" Type="http://schemas.openxmlformats.org/officeDocument/2006/relationships/image" Target="../media/image7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jpeg"/><Relationship Id="rId11" Type="http://schemas.openxmlformats.org/officeDocument/2006/relationships/image" Target="../media/image84.jpeg"/><Relationship Id="rId5" Type="http://schemas.openxmlformats.org/officeDocument/2006/relationships/image" Target="../media/image79.jpeg"/><Relationship Id="rId10" Type="http://schemas.openxmlformats.org/officeDocument/2006/relationships/image" Target="../media/image750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78.png"/><Relationship Id="rId7" Type="http://schemas.openxmlformats.org/officeDocument/2006/relationships/image" Target="../media/image8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46.png"/><Relationship Id="rId4" Type="http://schemas.openxmlformats.org/officeDocument/2006/relationships/image" Target="../media/image780.png"/><Relationship Id="rId9" Type="http://schemas.openxmlformats.org/officeDocument/2006/relationships/image" Target="../media/image8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B94D6A-48D5-B536-F6C3-DD958F6AEAA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E4790-1741-57DE-411C-32EF5178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8" y="2901946"/>
            <a:ext cx="2921348" cy="358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b="1" dirty="0"/>
              <a:t>Luke C. Pilling</a:t>
            </a:r>
            <a:r>
              <a:rPr lang="en-GB" sz="1600" dirty="0"/>
              <a:t>, PhD</a:t>
            </a:r>
            <a:endParaRPr lang="en-GB" sz="2800" i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B8E2406-FC83-FC8E-E30F-BFFC2F2C7C10}"/>
              </a:ext>
            </a:extLst>
          </p:cNvPr>
          <p:cNvSpPr txBox="1">
            <a:spLocks/>
          </p:cNvSpPr>
          <p:nvPr/>
        </p:nvSpPr>
        <p:spPr>
          <a:xfrm>
            <a:off x="796154" y="2033656"/>
            <a:ext cx="5575308" cy="593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Genetic Insights into Ageing and Chronic Disease: </a:t>
            </a:r>
            <a:br>
              <a:rPr lang="en-GB" sz="1800" b="1" dirty="0">
                <a:solidFill>
                  <a:srgbClr val="017D69"/>
                </a:solidFill>
              </a:rPr>
            </a:br>
            <a:r>
              <a:rPr lang="en-GB" sz="1800" b="1" dirty="0">
                <a:solidFill>
                  <a:srgbClr val="017D69"/>
                </a:solidFill>
              </a:rPr>
              <a:t>Pathways, Penetrance, and Multimorbidity</a:t>
            </a:r>
            <a:endParaRPr lang="en-GB" sz="1800" b="1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07CB9C6-BEB7-015F-A476-EA8FA50E1FBE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Dr João Delgado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0DBED037-2BA6-1FC8-25FD-4501886ED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75" y="4725285"/>
            <a:ext cx="763489" cy="257042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E2DA6418-1569-ED86-315F-E38E132DE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3319366" y="4738150"/>
            <a:ext cx="1237804" cy="233877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29FC2D2-C9E0-CB5A-4EBE-5A5BE4259F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53" y="4741890"/>
            <a:ext cx="886999" cy="233877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F20B5A78-FE68-0D0F-4CD7-000057E407DB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949052-537E-8C88-E5EE-962D323DFF7A}"/>
              </a:ext>
            </a:extLst>
          </p:cNvPr>
          <p:cNvSpPr txBox="1"/>
          <p:nvPr/>
        </p:nvSpPr>
        <p:spPr>
          <a:xfrm>
            <a:off x="-21645" y="4579180"/>
            <a:ext cx="1423788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DBC seminar @ UNIL</a:t>
            </a:r>
          </a:p>
          <a:p>
            <a:pPr>
              <a:spcAft>
                <a:spcPts val="300"/>
              </a:spcAft>
            </a:pP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27 March 2025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455BBA-B89B-5E17-2388-80EC0245CD41}"/>
              </a:ext>
            </a:extLst>
          </p:cNvPr>
          <p:cNvGrpSpPr/>
          <p:nvPr/>
        </p:nvGrpSpPr>
        <p:grpSpPr>
          <a:xfrm>
            <a:off x="253192" y="233232"/>
            <a:ext cx="4544073" cy="703156"/>
            <a:chOff x="405592" y="3800385"/>
            <a:chExt cx="4544073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4EA41-8C19-D702-8C6A-56E39F2B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A17233E7-433C-BE3B-C00F-A6959491C037}"/>
                </a:ext>
              </a:extLst>
            </p:cNvPr>
            <p:cNvSpPr txBox="1">
              <a:spLocks/>
            </p:cNvSpPr>
            <p:nvPr/>
          </p:nvSpPr>
          <p:spPr>
            <a:xfrm>
              <a:off x="984273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93808006-E831-388A-0513-B4126503F3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102871"/>
            <a:ext cx="428889" cy="428889"/>
          </a:xfrm>
          <a:prstGeom prst="rect">
            <a:avLst/>
          </a:prstGeom>
        </p:spPr>
      </p:pic>
      <p:pic>
        <p:nvPicPr>
          <p:cNvPr id="4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75A25A65-2A2C-A932-282A-616777DE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514C1A2E-B04D-0796-F8AA-346B09B267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3063"/>
            <a:ext cx="212089" cy="210266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AD645EF4-BAA9-ECD3-B26A-9C6445EE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7B553F3B-1AB3-B644-8201-ECF4E09BBB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30503DA-4BAB-EE51-B7BF-9329AD6863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844236"/>
            <a:ext cx="225146" cy="232572"/>
          </a:xfrm>
          <a:prstGeom prst="rect">
            <a:avLst/>
          </a:prstGeom>
        </p:spPr>
      </p:pic>
      <p:pic>
        <p:nvPicPr>
          <p:cNvPr id="21" name="Picture 20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A12473EC-E167-F5B0-7D84-6A51B5377E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22" name="Picture 6" descr=" Ninon Mounier  ">
            <a:extLst>
              <a:ext uri="{FF2B5EF4-FFF2-40B4-BE49-F238E27FC236}">
                <a16:creationId xmlns:a16="http://schemas.microsoft.com/office/drawing/2014/main" id="{5B0BBA46-DD71-42FA-7C5D-B6FDA777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taking a selfie&#10;&#10;AI-generated content may be incorrect.">
            <a:extLst>
              <a:ext uri="{FF2B5EF4-FFF2-40B4-BE49-F238E27FC236}">
                <a16:creationId xmlns:a16="http://schemas.microsoft.com/office/drawing/2014/main" id="{9474C97D-DFE4-915E-882E-7DAFDF79352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27" name="Picture 26" descr="A person taking a selfie&#10;&#10;AI-generated content may be incorrect.">
            <a:extLst>
              <a:ext uri="{FF2B5EF4-FFF2-40B4-BE49-F238E27FC236}">
                <a16:creationId xmlns:a16="http://schemas.microsoft.com/office/drawing/2014/main" id="{526B7BC1-D851-E59E-0BD1-5944FA24F0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32" name="Picture 31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7BCB10B-CEF3-6D66-F655-29C587E74DA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9EB554C-596B-B2E3-3A66-AF84FF9A073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3C8B086D-5FB2-9FF5-1BD5-123B3590148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641FD468-161C-5D8F-ED26-37042E1BBE8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2356A818-A439-30C2-9F11-4838D536FAD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0B1D8A1-CC14-A7B7-5762-28B7FF67D79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pic>
        <p:nvPicPr>
          <p:cNvPr id="54" name="Picture 53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D5A70138-9FE4-E848-54FD-E2DFB949A68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614480"/>
            <a:ext cx="219564" cy="219564"/>
          </a:xfrm>
          <a:prstGeom prst="rect">
            <a:avLst/>
          </a:prstGeom>
        </p:spPr>
      </p:pic>
      <p:pic>
        <p:nvPicPr>
          <p:cNvPr id="56" name="Picture 5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2EEE1C79-4437-DD3A-D6FB-519F2B3BD9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388479"/>
            <a:ext cx="221343" cy="2213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57CB15C-7CD5-FF01-50E6-6FB6DE7909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9750" y="2955901"/>
            <a:ext cx="247387" cy="24738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16DC7E-0B91-CFC7-8F5C-BD734247A793}"/>
              </a:ext>
            </a:extLst>
          </p:cNvPr>
          <p:cNvSpPr txBox="1"/>
          <p:nvPr/>
        </p:nvSpPr>
        <p:spPr>
          <a:xfrm>
            <a:off x="814948" y="3193405"/>
            <a:ext cx="4152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dirty="0">
                <a:solidFill>
                  <a:srgbClr val="017D69"/>
                </a:solidFill>
                <a:latin typeface="Outfit" pitchFamily="2" charset="0"/>
              </a:rPr>
              <a:t>Senior Lecturer in Genetic Epidemiology, University of Exeter, UK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C9FE5D-CA40-3B04-D929-06039F135755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BD5F1DF-6377-5B4D-A55B-9BA896B978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88597C-0513-5087-1D94-6E9D456D60CD}"/>
              </a:ext>
            </a:extLst>
          </p:cNvPr>
          <p:cNvGrpSpPr/>
          <p:nvPr/>
        </p:nvGrpSpPr>
        <p:grpSpPr>
          <a:xfrm>
            <a:off x="638834" y="3602119"/>
            <a:ext cx="1615361" cy="630942"/>
            <a:chOff x="403159" y="2962232"/>
            <a:chExt cx="1615361" cy="630942"/>
          </a:xfrm>
        </p:grpSpPr>
        <p:pic>
          <p:nvPicPr>
            <p:cNvPr id="7" name="Picture 6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EECF111A-C80B-6743-847C-36281BE8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6587E9-7BF3-D5D1-39BA-C002B0410253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9" name="Picture 8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EF25AFD4-30C8-3E56-3875-DABF8544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ABAB79-BFBC-24E2-5B7C-ACA055B5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79FC8-DDAC-F52B-CDFF-5A2666451AC3}"/>
              </a:ext>
            </a:extLst>
          </p:cNvPr>
          <p:cNvSpPr txBox="1"/>
          <p:nvPr/>
        </p:nvSpPr>
        <p:spPr>
          <a:xfrm>
            <a:off x="4967396" y="-4546"/>
            <a:ext cx="11999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GB" sz="90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23" name="Picture 22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6DB6E890-A992-7662-B09A-DFE9FB5D16C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88" y="216926"/>
            <a:ext cx="999893" cy="999893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E599FB7C-51B1-2794-E9CE-C1FEFF44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4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D3FD-78B4-3B5B-AB49-C04B88E5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03380-2508-AB1A-D32A-403BBF59264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8030A-6861-BA33-CC8F-2E40C6A73C42}"/>
              </a:ext>
            </a:extLst>
          </p:cNvPr>
          <p:cNvSpPr txBox="1"/>
          <p:nvPr/>
        </p:nvSpPr>
        <p:spPr>
          <a:xfrm>
            <a:off x="113731" y="134834"/>
            <a:ext cx="50000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Calculating partial pairwise genetic correlations</a:t>
            </a: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6811D308-C2DD-8EDD-A044-CB7A748F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37436-6959-9F6F-432F-BC4B22C4C634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B2436AB5-B930-526A-1B66-95B9464F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50" y="2067021"/>
            <a:ext cx="8140952" cy="2593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Obtain partial genetic correlation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700" dirty="0"/>
              <a:t>Test for the difference between unadjusted and partial genetic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/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64675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utura Medium" charset="0"/>
                          <a:cs typeface="Futura Medium" charset="0"/>
                        </a:rPr>
                        <m:t>𝑡</m:t>
                      </m:r>
                      <m:r>
                        <a:rPr kumimoji="0" lang="fr-FR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Futura Medium" charset="0"/>
                          <a:cs typeface="Futura Medium" charset="0"/>
                        </a:rPr>
                        <m:t>= </m:t>
                      </m:r>
                      <m:f>
                        <m:fPr>
                          <m:ctrlPr>
                            <a:rPr kumimoji="0" lang="mr-I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utura Medium" charset="0"/>
                              <a:cs typeface="Futura Medium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r>
                            <a:rPr kumimoji="0" lang="fr-FR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Futura Medium" charset="0"/>
                              <a:cs typeface="Futura Medium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mr-IN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ar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fr-FR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 −2 </m:t>
                              </m:r>
                              <m:r>
                                <m:rPr>
                                  <m:sty m:val="p"/>
                                </m:rPr>
                                <a:rPr kumimoji="0" lang="en-GB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Futura Medium" charset="0"/>
                                  <a:cs typeface="Futura Medium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Futura Medium" charset="0"/>
                                  <a:cs typeface="Futura Medium" charset="0"/>
                                </a:rPr>
                                <m:t>ov</m:t>
                              </m:r>
                              <m:d>
                                <m:dPr>
                                  <m:ctrlP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Futura Medium" charset="0"/>
                                      <a:cs typeface="Futura Medium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  <m:r>
                                    <a:rPr kumimoji="0" lang="fr-FR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Futura Medium" charset="0"/>
                                      <a:cs typeface="Futura Medium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begChr m:val="{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𝐵𝑀𝐼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kumimoji="0" lang="en-GB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AD7D81-EE57-73AB-A806-33B13F88A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149" y="3441722"/>
                <a:ext cx="6466449" cy="9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/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46755">
                  <a:tabLst>
                    <a:tab pos="134302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  <a:ea typeface="Futura Medium" charset="0"/>
                        <a:cs typeface="Futura Medium" charset="0"/>
                      </a:rPr>
                      <m:t>Var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i="1" dirty="0">
                    <a:solidFill>
                      <a:srgbClr val="438177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rgbClr val="438177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fr-FR" sz="1600" i="1">
                            <a:solidFill>
                              <a:srgbClr val="438177"/>
                            </a:solidFill>
                            <a:latin typeface="Cambria Math" panose="02040503050406030204" pitchFamily="18" charset="0"/>
                            <a:ea typeface="Futura Medium" charset="0"/>
                            <a:cs typeface="Futura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  <m:r>
                          <a:rPr lang="fr-FR" sz="1600" i="1">
                            <a:solidFill>
                              <a:srgbClr val="438177"/>
                            </a:solidFill>
                            <a:latin typeface="Cambria Math" charset="0"/>
                            <a:ea typeface="Futura Medium" charset="0"/>
                            <a:cs typeface="Futura Medium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GB" sz="1600" i="1">
                                    <a:solidFill>
                                      <a:srgbClr val="43817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𝐵𝑀𝐼</m:t>
                            </m:r>
                            <m:r>
                              <a:rPr lang="en-GB" sz="1600" i="1">
                                <a:solidFill>
                                  <a:srgbClr val="438177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solidFill>
                      <a:srgbClr val="438177"/>
                    </a:solidFill>
                    <a:latin typeface="Outfit" pitchFamily="2" charset="0"/>
                  </a:rPr>
                  <a:t> </a:t>
                </a:r>
                <a:r>
                  <a:rPr lang="en-GB" sz="1600" dirty="0">
                    <a:solidFill>
                      <a:srgbClr val="438177"/>
                    </a:solidFill>
                  </a:rPr>
                  <a:t>estimated using a block jackknife approach </a:t>
                </a:r>
                <a:r>
                  <a:rPr lang="en-GB" sz="1400" dirty="0">
                    <a:solidFill>
                      <a:srgbClr val="438177"/>
                    </a:solidFill>
                  </a:rPr>
                  <a:t>(200 blocks)</a:t>
                </a:r>
                <a:endParaRPr lang="en-GB" sz="1600" dirty="0">
                  <a:solidFill>
                    <a:srgbClr val="438177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2F536E-05FC-6857-A8D8-EA115BD7F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4599815"/>
                <a:ext cx="10912210" cy="380297"/>
              </a:xfrm>
              <a:prstGeom prst="rect">
                <a:avLst/>
              </a:prstGeom>
              <a:blipFill>
                <a:blip r:embed="rId4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2A7E48A-F12F-3436-BD77-EA16AF52D323}"/>
              </a:ext>
            </a:extLst>
          </p:cNvPr>
          <p:cNvSpPr/>
          <p:nvPr/>
        </p:nvSpPr>
        <p:spPr>
          <a:xfrm>
            <a:off x="3613119" y="3901408"/>
            <a:ext cx="1564199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5FBA9-A125-D00D-AB7F-3AD5586AD727}"/>
              </a:ext>
            </a:extLst>
          </p:cNvPr>
          <p:cNvSpPr/>
          <p:nvPr/>
        </p:nvSpPr>
        <p:spPr>
          <a:xfrm>
            <a:off x="5653147" y="3899902"/>
            <a:ext cx="2233553" cy="438102"/>
          </a:xfrm>
          <a:prstGeom prst="rect">
            <a:avLst/>
          </a:prstGeom>
          <a:solidFill>
            <a:srgbClr val="007D69">
              <a:alpha val="25098"/>
            </a:srgbClr>
          </a:solidFill>
          <a:ln w="12700" cap="flat" cmpd="sng" algn="ctr">
            <a:solidFill>
              <a:srgbClr val="003C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46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/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𝐵𝑀𝐼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𝐵𝑀𝐼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}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1C3A78-9703-6252-F11C-C043F401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7" y="1873228"/>
                <a:ext cx="6537960" cy="878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/>
              <p:nvPr/>
            </p:nvSpPr>
            <p:spPr>
              <a:xfrm>
                <a:off x="331651" y="534425"/>
                <a:ext cx="5878649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GB" sz="11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1100" dirty="0"/>
                  <a:t>: genetic covariance between conditions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9914B-E45C-4230-4789-6406A8877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1" y="534425"/>
                <a:ext cx="5878649" cy="278153"/>
              </a:xfrm>
              <a:prstGeom prst="rect">
                <a:avLst/>
              </a:prstGeom>
              <a:blipFill>
                <a:blip r:embed="rId6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/>
              <p:nvPr/>
            </p:nvSpPr>
            <p:spPr>
              <a:xfrm>
                <a:off x="164149" y="754902"/>
                <a:ext cx="5693725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GB" sz="1100" dirty="0"/>
                  <a:t> and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4006E-4916-805D-B5F8-7D3271D2B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9" y="754902"/>
                <a:ext cx="5693725" cy="278153"/>
              </a:xfrm>
              <a:prstGeom prst="rect">
                <a:avLst/>
              </a:prstGeom>
              <a:blipFill>
                <a:blip r:embed="rId7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/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/>
                  <a:t> : genetic covariance between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and condition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608D0-3BB4-04CD-3A42-DE92AF86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9" y="972786"/>
                <a:ext cx="7848592" cy="278153"/>
              </a:xfrm>
              <a:prstGeom prst="rect">
                <a:avLst/>
              </a:prstGeom>
              <a:blipFill>
                <a:blip r:embed="rId8"/>
                <a:stretch>
                  <a:fillRect t="-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/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DC36D7-4789-1B28-F771-BCCFB828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" y="1183011"/>
                <a:ext cx="4371708" cy="29764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/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100" dirty="0"/>
                  <a:t>: heritability of trait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  </a:t>
                </a:r>
                <a:r>
                  <a:rPr lang="en-GB" sz="1100" dirty="0"/>
                  <a:t>adjusted for heritability of </a:t>
                </a:r>
                <a:r>
                  <a:rPr lang="en-GB" sz="1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BMI</a:t>
                </a:r>
                <a:r>
                  <a:rPr lang="en-GB" sz="1100" dirty="0"/>
                  <a:t>  </a:t>
                </a:r>
                <a:endParaRPr lang="en-GB" sz="1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36967B-2CE4-013D-4C42-CEC49A0B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5" y="1403031"/>
                <a:ext cx="7960184" cy="297646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5C84AA8-182D-3F88-083E-7026710DBEB1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354047"/>
                  </p:ext>
                </p:extLst>
              </p:nvPr>
            </p:nvGraphicFramePr>
            <p:xfrm>
              <a:off x="202457" y="1773753"/>
              <a:ext cx="7252259" cy="11546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   (</m:t>
                                </m:r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   (</m:t>
                                </m:r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  <m:r>
                                  <a:rPr lang="en-GB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100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158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>
                              <a:latin typeface="Outfit" pitchFamily="2" charset="0"/>
                            </a:rPr>
                            <a:t>Partial genetic correlation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𝐵𝑀𝐼</m:t>
                                  </m:r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100" b="0" dirty="0">
                              <a:latin typeface="Outfit" pitchFamily="2" charset="0"/>
                            </a:rPr>
                            <a:t> (95% CIs)</a:t>
                          </a:r>
                        </a:p>
                        <a:p>
                          <a:pPr algn="ctr"/>
                          <a:endParaRPr lang="en-GB" sz="1100" b="0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A73840F-B097-0163-E816-FD589447A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354047"/>
                  </p:ext>
                </p:extLst>
              </p:nvPr>
            </p:nvGraphicFramePr>
            <p:xfrm>
              <a:off x="202457" y="1773753"/>
              <a:ext cx="7252259" cy="11546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08775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902432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713607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635442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  <a:gridCol w="1913023">
                      <a:extLst>
                        <a:ext uri="{9D8B030D-6E8A-4147-A177-3AD203B41FA5}">
                          <a16:colId xmlns:a16="http://schemas.microsoft.com/office/drawing/2014/main" val="3849524509"/>
                        </a:ext>
                      </a:extLst>
                    </a:gridCol>
                  </a:tblGrid>
                  <a:tr h="7279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483" t="-10833" r="-583708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35570" t="-10833" r="-597315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35821" t="-10833" r="-127239" b="-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86624" t="-10833" r="-8599" b="-7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sz="1100" dirty="0">
                              <a:latin typeface="Outfit" pitchFamily="2" charset="0"/>
                            </a:rPr>
                          </a:br>
                          <a:r>
                            <a:rPr lang="en-GB" sz="1100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-0.02 (-0.08 to 0.04)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BC5F23C-9D34-1915-2003-8EA8FED0DC0C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48" name="Picture 47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E5BA0818-0989-88DA-F18C-8D8D3A81D1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77" y="54382"/>
            <a:ext cx="534200" cy="61828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216B6-1D4D-2F0F-3B7F-D45729FE259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/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358B678-59E3-8CD9-EE79-A2648F84B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182" r="-6818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/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27D377-A15F-07B6-222B-5834452A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4444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1791A2-0FBA-3C0A-F6B5-EDE68987D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35CEE-29F7-0E9A-4789-8CB4664F7041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2342F9A-F554-1280-2F3A-6C5AC4135ED6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720659-B8E7-CB66-9381-E55278E2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99AD445-B1BD-D5AC-F320-A6743212797E}"/>
                </a:ext>
              </a:extLst>
            </p:cNvPr>
            <p:cNvCxnSpPr>
              <a:cxnSpLocks/>
              <a:stCxn id="55" idx="0"/>
              <a:endCxn id="52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F2EC0638-D1AC-9ACA-0F7A-32A3E0ABCE24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A4DAE26-1D75-04AA-7164-D00CF6F6EADD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0AADC6-511F-F36F-933A-EA4EA1E98406}"/>
                </a:ext>
              </a:extLst>
            </p:cNvPr>
            <p:cNvSpPr txBox="1"/>
            <p:nvPr/>
          </p:nvSpPr>
          <p:spPr>
            <a:xfrm>
              <a:off x="7823260" y="3477243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FD9FCF-1577-639A-1577-32D0804B70F6}"/>
                </a:ext>
              </a:extLst>
            </p:cNvPr>
            <p:cNvSpPr txBox="1"/>
            <p:nvPr/>
          </p:nvSpPr>
          <p:spPr>
            <a:xfrm>
              <a:off x="8789888" y="3481535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DB2A-B85F-0B61-C02C-04A3786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287C8F-6CD3-E2A5-D7B3-F4BF6FD7303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A5EDC-631D-44AB-5F09-426F53451B8E}"/>
              </a:ext>
            </a:extLst>
          </p:cNvPr>
          <p:cNvSpPr txBox="1"/>
          <p:nvPr/>
        </p:nvSpPr>
        <p:spPr>
          <a:xfrm>
            <a:off x="113731" y="134834"/>
            <a:ext cx="75680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significantly attenuates the genetic correlation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17E097-C13D-A268-2DFD-859A83CB6D88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31BCE0-B9E3-3884-5E14-BAF8A41C7FA5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0803383-F793-2D30-5647-ABDFD106E3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68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40A4BC5-A343-647E-2B0C-51A9E4A5CD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44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8FF23F6-EF60-93F3-7E06-5F601CBE77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14F2DBB-FD26-0DED-2842-5244756B77BD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445FA9A-0A69-0279-501A-C57DAD031365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99A3D5D-6316-14EA-733D-93D121E52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D71BAFD-CB89-021D-0CD4-2D4C484993D6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25327F3-D051-D55E-A3DD-451E3FC574F9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A57659AE-933F-A2DC-14FD-999749C52469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1B7DA8-8623-A125-F1A9-CB39865CB1AE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AF8E0-F9C6-2E5B-CB90-BF5BD33E5552}"/>
                </a:ext>
              </a:extLst>
            </p:cNvPr>
            <p:cNvSpPr txBox="1"/>
            <p:nvPr/>
          </p:nvSpPr>
          <p:spPr>
            <a:xfrm>
              <a:off x="8873511" y="1745062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2EEBFF-CCB3-AFAB-5D29-944E27282C37}"/>
              </a:ext>
            </a:extLst>
          </p:cNvPr>
          <p:cNvSpPr txBox="1"/>
          <p:nvPr/>
        </p:nvSpPr>
        <p:spPr>
          <a:xfrm>
            <a:off x="5904049" y="1134252"/>
            <a:ext cx="17728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FDR adjusted statistically significant difference when adjusting for BMI genetics in 1,362/2,546 pairs</a:t>
            </a:r>
          </a:p>
          <a:p>
            <a:pPr algn="l"/>
            <a:endParaRPr lang="en-GB" sz="14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Top 20 with largest before/after adjustment shown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79B3-C1F5-4E9B-B448-D43ABD9EE69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/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9BF3D3-E771-2717-F431-6417A91B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15" y="4618629"/>
                <a:ext cx="4672012" cy="394210"/>
              </a:xfrm>
              <a:prstGeom prst="rect">
                <a:avLst/>
              </a:prstGeom>
              <a:blipFill>
                <a:blip r:embed="rId7"/>
                <a:stretch>
                  <a:fillRect t="-4688"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9AF9B8DD-70D6-2E72-96C5-2DFA876CF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5" y="455503"/>
            <a:ext cx="5719935" cy="42591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9F05E7-04F3-8D13-02FC-9F0E15888ADB}"/>
              </a:ext>
            </a:extLst>
          </p:cNvPr>
          <p:cNvSpPr txBox="1"/>
          <p:nvPr/>
        </p:nvSpPr>
        <p:spPr>
          <a:xfrm>
            <a:off x="5904049" y="3700999"/>
            <a:ext cx="1772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latin typeface="Outfit" pitchFamily="2" charset="0"/>
              </a:rPr>
              <a:t>Consistent with increasing BMI increasing risk of both LTCs </a:t>
            </a:r>
          </a:p>
        </p:txBody>
      </p:sp>
      <p:pic>
        <p:nvPicPr>
          <p:cNvPr id="4" name="Picture 6" descr=" Ninon Mounier  ">
            <a:extLst>
              <a:ext uri="{FF2B5EF4-FFF2-40B4-BE49-F238E27FC236}">
                <a16:creationId xmlns:a16="http://schemas.microsoft.com/office/drawing/2014/main" id="{9152C317-F3AA-6176-7608-76B5A009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D3520-D4B7-E66B-61E3-EFB7D81817BF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6452F-F2F6-BD4B-4C70-45BB4C050667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10" name="Picture 9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1DCE0C14-B500-9470-3412-3AA7BAD7D8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77" y="54382"/>
            <a:ext cx="534200" cy="6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44AB-964E-BE9C-E50B-79F19911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D8BAC-071F-2995-23E9-ECBA2E67489D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81816-7A60-64CC-5A22-AAB5BD9C7600}"/>
              </a:ext>
            </a:extLst>
          </p:cNvPr>
          <p:cNvSpPr txBox="1"/>
          <p:nvPr/>
        </p:nvSpPr>
        <p:spPr>
          <a:xfrm>
            <a:off x="113731" y="134834"/>
            <a:ext cx="68643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Condition pairs where BMI is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the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major cause of genetic correlation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5CB1E0-05BF-F28C-E170-652A8EF8B4F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D9FD7-8CE8-D094-B169-86D4C5E8AEB1}"/>
              </a:ext>
            </a:extLst>
          </p:cNvPr>
          <p:cNvGrpSpPr/>
          <p:nvPr/>
        </p:nvGrpSpPr>
        <p:grpSpPr>
          <a:xfrm>
            <a:off x="4150305" y="455504"/>
            <a:ext cx="8428436" cy="3915113"/>
            <a:chOff x="4283586" y="1401554"/>
            <a:chExt cx="8428436" cy="3915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/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DA1E5-BF7E-6A57-2EEA-058728090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315" y="2466227"/>
                  <a:ext cx="26770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182" r="-6818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/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3EF1A-62F4-1852-03B9-460A582C1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229" y="2466227"/>
                  <a:ext cx="273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4444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/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D40CF07-9F84-C35C-A044-0374D03D4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3464757"/>
                  <a:ext cx="21884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19444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B93FF1-9199-DCB4-822B-55AB908831F1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8173731" y="2782319"/>
              <a:ext cx="32761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7E3373-BEC2-08F2-70DC-8A6D3585CE1A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501350" y="2782319"/>
              <a:ext cx="311879" cy="68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/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B17C2DC-CB78-9C47-61F8-52F0978D6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9" y="4346836"/>
                  <a:ext cx="22012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000" r="-1666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A0C11A3-2F1D-957F-E02F-5795785762EB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H="1" flipV="1">
              <a:off x="8501350" y="3741756"/>
              <a:ext cx="642" cy="60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AF0930B-7761-3E1B-0782-CFA97194E02D}"/>
                </a:ext>
              </a:extLst>
            </p:cNvPr>
            <p:cNvSpPr/>
            <p:nvPr/>
          </p:nvSpPr>
          <p:spPr>
            <a:xfrm rot="11611271">
              <a:off x="7885195" y="1403700"/>
              <a:ext cx="4826827" cy="3912967"/>
            </a:xfrm>
            <a:prstGeom prst="arc">
              <a:avLst>
                <a:gd name="adj1" fmla="val 19123777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F98AF43-1C88-A05F-EDBA-C929DAF336D5}"/>
                </a:ext>
              </a:extLst>
            </p:cNvPr>
            <p:cNvSpPr/>
            <p:nvPr/>
          </p:nvSpPr>
          <p:spPr>
            <a:xfrm rot="9988729" flipH="1">
              <a:off x="4283586" y="1401554"/>
              <a:ext cx="4826827" cy="3912967"/>
            </a:xfrm>
            <a:prstGeom prst="arc">
              <a:avLst>
                <a:gd name="adj1" fmla="val 19103278"/>
                <a:gd name="adj2" fmla="val 0"/>
              </a:avLst>
            </a:prstGeom>
            <a:ln w="127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D799EC-1EB1-826D-19DC-051743D0F944}"/>
                </a:ext>
              </a:extLst>
            </p:cNvPr>
            <p:cNvSpPr txBox="1"/>
            <p:nvPr/>
          </p:nvSpPr>
          <p:spPr>
            <a:xfrm>
              <a:off x="7823260" y="3477243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8E1ACE-5CC9-40BF-D2E8-9D1D52AF8866}"/>
                </a:ext>
              </a:extLst>
            </p:cNvPr>
            <p:cNvSpPr txBox="1"/>
            <p:nvPr/>
          </p:nvSpPr>
          <p:spPr>
            <a:xfrm>
              <a:off x="8789888" y="3481535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6A2647-AE54-5C33-AB46-FF92033C8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" y="1058571"/>
            <a:ext cx="7434632" cy="2913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/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𝐵𝑀𝐼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3461E4-804C-DDD4-827A-97418316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11" y="3850664"/>
                <a:ext cx="4672012" cy="394210"/>
              </a:xfrm>
              <a:prstGeom prst="rect">
                <a:avLst/>
              </a:prstGeom>
              <a:blipFill>
                <a:blip r:embed="rId9"/>
                <a:stretch>
                  <a:fillRect t="-4688"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6A00808-0976-D90A-73A4-3590F3F5E774}"/>
              </a:ext>
            </a:extLst>
          </p:cNvPr>
          <p:cNvSpPr txBox="1"/>
          <p:nvPr/>
        </p:nvSpPr>
        <p:spPr>
          <a:xfrm>
            <a:off x="44009" y="4049797"/>
            <a:ext cx="115711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b="0" i="0" u="none" strike="noStrike" baseline="0" dirty="0">
                <a:latin typeface="Outfit" pitchFamily="2" charset="0"/>
              </a:rPr>
              <a:t>For 161/1362,  BMI accounts for a substantial amount of the correlation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dirty="0">
                <a:latin typeface="Outfit" pitchFamily="2" charset="0"/>
              </a:rPr>
              <a:t>Almost all (154/161) were </a:t>
            </a:r>
            <a:r>
              <a:rPr lang="en-GB" sz="1100" b="1" dirty="0">
                <a:latin typeface="Outfit" pitchFamily="2" charset="0"/>
              </a:rPr>
              <a:t>cross-domain</a:t>
            </a:r>
            <a:r>
              <a:rPr lang="en-GB" sz="1100" dirty="0">
                <a:latin typeface="Outfit" pitchFamily="2" charset="0"/>
              </a:rPr>
              <a:t> pairs</a:t>
            </a:r>
          </a:p>
          <a:p>
            <a:pPr algn="l"/>
            <a:endParaRPr lang="en-GB" sz="1100" dirty="0">
              <a:latin typeface="Outfit" pitchFamily="2" charset="0"/>
            </a:endParaRPr>
          </a:p>
          <a:p>
            <a:pPr algn="l"/>
            <a:r>
              <a:rPr lang="en-GB" sz="1100" i="1" dirty="0">
                <a:latin typeface="Outfit" pitchFamily="2" charset="0"/>
              </a:rPr>
              <a:t>E.g.</a:t>
            </a:r>
            <a:r>
              <a:rPr lang="en-GB" sz="1100" dirty="0">
                <a:latin typeface="Outfit" pitchFamily="2" charset="0"/>
              </a:rPr>
              <a:t> diseases of (1) circulatory system &amp; (2) musculoskeletal system</a:t>
            </a:r>
          </a:p>
        </p:txBody>
      </p:sp>
      <p:pic>
        <p:nvPicPr>
          <p:cNvPr id="4" name="Picture 6" descr=" Ninon Mounier  ">
            <a:extLst>
              <a:ext uri="{FF2B5EF4-FFF2-40B4-BE49-F238E27FC236}">
                <a16:creationId xmlns:a16="http://schemas.microsoft.com/office/drawing/2014/main" id="{B0E0F7D0-DFBC-49A0-6CAB-4DCA039D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99" y="43002"/>
            <a:ext cx="687997" cy="7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AD270-08B7-586B-454E-C77371BC6A55}"/>
              </a:ext>
            </a:extLst>
          </p:cNvPr>
          <p:cNvSpPr txBox="1"/>
          <p:nvPr/>
        </p:nvSpPr>
        <p:spPr>
          <a:xfrm>
            <a:off x="5621697" y="604856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F45B8-6526-6DB2-E04F-657FA97836A5}"/>
              </a:ext>
            </a:extLst>
          </p:cNvPr>
          <p:cNvSpPr txBox="1"/>
          <p:nvPr/>
        </p:nvSpPr>
        <p:spPr>
          <a:xfrm>
            <a:off x="5857874" y="799468"/>
            <a:ext cx="3324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0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10" name="Picture 9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7D315A6E-11EC-46A8-EE90-7E7757809FC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77" y="54382"/>
            <a:ext cx="534200" cy="6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204456-3A9C-47B2-C782-670E767B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Shared causes in multimorbidity!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For 55% of condition-pairs tested, we observed a change in the genetic correlation when accounting for BMI genetics</a:t>
            </a:r>
          </a:p>
          <a:p>
            <a:pPr marL="701619" lvl="2" indent="-285750"/>
            <a:r>
              <a:rPr lang="en-GB" sz="1400" dirty="0">
                <a:solidFill>
                  <a:srgbClr val="017D69"/>
                </a:solidFill>
              </a:rPr>
              <a:t>Confirms the pivotal role of obesity in many correlated conditions</a:t>
            </a:r>
          </a:p>
          <a:p>
            <a:pPr marL="701619" lvl="2" indent="-285750"/>
            <a:r>
              <a:rPr lang="en-GB" sz="1400" b="0" i="0" u="none" strike="noStrike" baseline="0" dirty="0">
                <a:solidFill>
                  <a:srgbClr val="017D69"/>
                </a:solidFill>
              </a:rPr>
              <a:t>Successful Interventions on BMI could reduce the prevalence of pairs of conditions</a:t>
            </a:r>
            <a:br>
              <a:rPr lang="en-GB" sz="1400" b="0" i="0" u="none" strike="noStrike" baseline="0" dirty="0">
                <a:solidFill>
                  <a:srgbClr val="017D69"/>
                </a:solidFill>
              </a:rPr>
            </a:b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4743A0-A3C3-46F5-AFCC-218ED6CF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1F8DF-282D-EC48-D442-0BEDE3301CF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65D80-EE3E-5C1D-D153-549312A881FE}"/>
              </a:ext>
            </a:extLst>
          </p:cNvPr>
          <p:cNvSpPr txBox="1"/>
          <p:nvPr/>
        </p:nvSpPr>
        <p:spPr>
          <a:xfrm>
            <a:off x="44009" y="47066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5EF9B-1F60-9388-EFEF-C3DED7279086}"/>
              </a:ext>
            </a:extLst>
          </p:cNvPr>
          <p:cNvSpPr txBox="1"/>
          <p:nvPr/>
        </p:nvSpPr>
        <p:spPr>
          <a:xfrm>
            <a:off x="44009" y="48286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454A0-3D84-32A0-E3EE-C6012CB2D558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drives the remaining genetic overlap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                   Three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C5247178-9B52-1D38-37F1-5901B318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777" y="2278341"/>
            <a:ext cx="411374" cy="4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F815E67-B40D-5D2F-86B5-283BA0C85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77" y="1854278"/>
            <a:ext cx="405306" cy="391029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52F85142-21B0-1507-2EF7-AB1E5475A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75434" y="2741159"/>
            <a:ext cx="417992" cy="417992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9FCA524-6E9A-A563-E2B1-600A2504C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98" y="1392764"/>
            <a:ext cx="430258" cy="430258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26CC20D1-AE72-6215-AB50-CE066F18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065" y="949129"/>
            <a:ext cx="419591" cy="4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EE8DD695-3E69-CC2D-9C14-D209D35E2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94" y="491455"/>
            <a:ext cx="426062" cy="431745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B7237CB6-FC95-D88E-D452-EF8BE22B22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670163" y="57493"/>
            <a:ext cx="422988" cy="422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86C52C-788D-F587-4799-AF536EEE7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0018" y="3191995"/>
            <a:ext cx="417993" cy="4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7C39-BD39-9060-0BDF-A3DD2A2A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DEBABE-AB75-207A-B645-6B4C85AA36D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D1E0D-1B72-68CE-9EDA-5FD3E748A4C6}"/>
              </a:ext>
            </a:extLst>
          </p:cNvPr>
          <p:cNvSpPr txBox="1"/>
          <p:nvPr/>
        </p:nvSpPr>
        <p:spPr>
          <a:xfrm>
            <a:off x="113731" y="1348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UK Biobank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6835-2499-EFD6-A64F-88FE11F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0" y="88668"/>
            <a:ext cx="1327719" cy="33353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BE84F72-4F35-921E-73E0-AEC01C880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t="18918" r="57388" b="18721"/>
          <a:stretch/>
        </p:blipFill>
        <p:spPr bwMode="auto">
          <a:xfrm>
            <a:off x="4678721" y="88668"/>
            <a:ext cx="2452136" cy="312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AD52EF-C0D6-A559-19AC-723AFFD6891F}"/>
              </a:ext>
            </a:extLst>
          </p:cNvPr>
          <p:cNvSpPr txBox="1">
            <a:spLocks/>
          </p:cNvSpPr>
          <p:nvPr/>
        </p:nvSpPr>
        <p:spPr>
          <a:xfrm>
            <a:off x="123386" y="734557"/>
            <a:ext cx="7007471" cy="3225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itchFamily="34" charset="0"/>
              </a:rPr>
              <a:t>Baseline (2006-2010):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n=500,000 (community volunteer sample)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22 assessment centres (</a:t>
            </a:r>
            <a:r>
              <a:rPr lang="en-GB" sz="1200" dirty="0">
                <a:latin typeface="Outfit" pitchFamily="2" charset="0"/>
              </a:rPr>
              <a:t>England/Scotland/Wales)</a:t>
            </a: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40-70 years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Questionnaires; Physiological assessment</a:t>
            </a:r>
          </a:p>
          <a:p>
            <a:pPr lvl="1" indent="0">
              <a:lnSpc>
                <a:spcPct val="120000"/>
              </a:lnSpc>
              <a:buNone/>
              <a:defRPr/>
            </a:pPr>
            <a:r>
              <a:rPr lang="en-GB" sz="1200" dirty="0">
                <a:latin typeface="Outfit" pitchFamily="2" charset="0"/>
                <a:cs typeface="Arial" pitchFamily="34" charset="0"/>
              </a:rPr>
              <a:t>Blood sample; Genetics</a:t>
            </a: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lvl="1" indent="0">
              <a:lnSpc>
                <a:spcPct val="120000"/>
              </a:lnSpc>
              <a:buNone/>
              <a:defRPr/>
            </a:pPr>
            <a:endParaRPr lang="en-GB" sz="12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200" b="1" u="sng" dirty="0">
                <a:latin typeface="Outfit" pitchFamily="2" charset="0"/>
                <a:cs typeface="Arial" panose="020B0604020202020204" pitchFamily="34" charset="0"/>
              </a:rPr>
              <a:t>Follow-up (to 30 October 2022):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  <a:cs typeface="Arial" panose="020B0604020202020204" pitchFamily="34" charset="0"/>
              </a:rPr>
              <a:t>	</a:t>
            </a:r>
            <a:r>
              <a:rPr lang="en-GB" sz="1200" dirty="0">
                <a:latin typeface="Outfit" pitchFamily="2" charset="0"/>
              </a:rPr>
              <a:t>Hospital admission records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Cancer registry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Death certificates </a:t>
            </a:r>
          </a:p>
          <a:p>
            <a:pPr marL="0" indent="0">
              <a:buNone/>
              <a:defRPr/>
            </a:pPr>
            <a:r>
              <a:rPr lang="en-GB" sz="1200" dirty="0">
                <a:latin typeface="Outfit" pitchFamily="2" charset="0"/>
              </a:rPr>
              <a:t>	Primary care records (~45% of cohort) </a:t>
            </a: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Times New Roman" panose="02020603050405020304" pitchFamily="18" charset="0"/>
              </a:rPr>
              <a:t>     </a:t>
            </a:r>
            <a:endParaRPr lang="en-GB" sz="1100" dirty="0">
              <a:latin typeface="Outfit" pitchFamily="2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GB" sz="1100" dirty="0">
                <a:solidFill>
                  <a:srgbClr val="FF0000"/>
                </a:solidFill>
                <a:latin typeface="Outfit" pitchFamily="2" charset="0"/>
                <a:cs typeface="Arial" pitchFamily="34" charset="0"/>
              </a:rPr>
              <a:t>                  </a:t>
            </a:r>
            <a:endParaRPr lang="en-GB" sz="1100" b="1" dirty="0">
              <a:solidFill>
                <a:srgbClr val="FF0000"/>
              </a:solidFill>
              <a:latin typeface="Outfit" pitchFamily="2" charset="0"/>
              <a:cs typeface="Arial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F76BC-CC9E-D101-42A6-9CDA7834C6AA}"/>
              </a:ext>
            </a:extLst>
          </p:cNvPr>
          <p:cNvCxnSpPr>
            <a:cxnSpLocks/>
          </p:cNvCxnSpPr>
          <p:nvPr/>
        </p:nvCxnSpPr>
        <p:spPr>
          <a:xfrm>
            <a:off x="545879" y="1009654"/>
            <a:ext cx="0" cy="1790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FCDF63-E2A1-4867-DB49-42A04D998795}"/>
              </a:ext>
            </a:extLst>
          </p:cNvPr>
          <p:cNvSpPr txBox="1"/>
          <p:nvPr/>
        </p:nvSpPr>
        <p:spPr>
          <a:xfrm rot="16200000">
            <a:off x="-481859" y="1645855"/>
            <a:ext cx="154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FF0000"/>
                </a:solidFill>
              </a:rPr>
              <a:t>Mean 13.3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BBA414-5BEC-BCAB-FF21-519F2C2F4777}"/>
              </a:ext>
            </a:extLst>
          </p:cNvPr>
          <p:cNvSpPr txBox="1"/>
          <p:nvPr/>
        </p:nvSpPr>
        <p:spPr>
          <a:xfrm>
            <a:off x="3784600" y="4824000"/>
            <a:ext cx="5426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latin typeface="Outfit" pitchFamily="2" charset="0"/>
              </a:rPr>
              <a:t>Automated biobank sample storage and analysis in Stockport UK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50B947-E143-657A-0629-987B1D916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5" y="2347425"/>
            <a:ext cx="1861923" cy="12412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915ADF-8F14-F41E-1084-ECA8770EA0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94" y="3619656"/>
            <a:ext cx="1865591" cy="1204343"/>
          </a:xfrm>
          <a:prstGeom prst="rect">
            <a:avLst/>
          </a:prstGeom>
        </p:spPr>
      </p:pic>
      <p:pic>
        <p:nvPicPr>
          <p:cNvPr id="23" name="Picture 22" descr="A graph of age-fu&#10;&#10;AI-generated content may be incorrect.">
            <a:extLst>
              <a:ext uri="{FF2B5EF4-FFF2-40B4-BE49-F238E27FC236}">
                <a16:creationId xmlns:a16="http://schemas.microsoft.com/office/drawing/2014/main" id="{DD2A3F43-AB1C-A55B-8A5E-65C142EB2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1"/>
          <a:stretch/>
        </p:blipFill>
        <p:spPr>
          <a:xfrm>
            <a:off x="4590015" y="3813048"/>
            <a:ext cx="2452136" cy="8669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17057-DEA9-1FE7-8E59-434AA1ED8585}"/>
              </a:ext>
            </a:extLst>
          </p:cNvPr>
          <p:cNvSpPr txBox="1"/>
          <p:nvPr/>
        </p:nvSpPr>
        <p:spPr>
          <a:xfrm>
            <a:off x="4864569" y="3605799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at censoring date (30 Oct 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45D6-7768-C89B-3A72-3275565811FF}"/>
              </a:ext>
            </a:extLst>
          </p:cNvPr>
          <p:cNvSpPr txBox="1"/>
          <p:nvPr/>
        </p:nvSpPr>
        <p:spPr>
          <a:xfrm>
            <a:off x="5609941" y="4639391"/>
            <a:ext cx="1006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Outfit" pitchFamily="2" charset="0"/>
              </a:rPr>
              <a:t>Age (years)</a:t>
            </a:r>
          </a:p>
        </p:txBody>
      </p:sp>
    </p:spTree>
    <p:extLst>
      <p:ext uri="{BB962C8B-B14F-4D97-AF65-F5344CB8AC3E}">
        <p14:creationId xmlns:p14="http://schemas.microsoft.com/office/powerpoint/2010/main" val="116462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9139B-9958-D05C-E9DE-837B63BB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1CD5E-E544-5E4D-7C52-137CB61E63A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6CA72-3803-5D65-DF60-8AE26B84DFA2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65B6BBCC-72EF-FDA8-542A-E66893E5B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4678690" cy="2877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3269D-8DE9-E18B-4F48-DEB085894248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12465-7B1A-CC12-CBFE-8B105BC4FE72}"/>
              </a:ext>
            </a:extLst>
          </p:cNvPr>
          <p:cNvSpPr txBox="1"/>
          <p:nvPr/>
        </p:nvSpPr>
        <p:spPr>
          <a:xfrm>
            <a:off x="113731" y="1717670"/>
            <a:ext cx="28644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490,383 participants with genome data: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350,465 (71%) diagnosed with at least one 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B4817-A4E2-2DF6-69EB-B47F924A1E79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</p:spTree>
    <p:extLst>
      <p:ext uri="{BB962C8B-B14F-4D97-AF65-F5344CB8AC3E}">
        <p14:creationId xmlns:p14="http://schemas.microsoft.com/office/powerpoint/2010/main" val="29320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D55C-719B-3CBC-31CA-004F25B5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F8639-EDF5-CAB0-5BAE-380A8038FA9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07CA0-A990-4C74-036C-BED7C0DE3344}"/>
              </a:ext>
            </a:extLst>
          </p:cNvPr>
          <p:cNvSpPr txBox="1"/>
          <p:nvPr/>
        </p:nvSpPr>
        <p:spPr>
          <a:xfrm>
            <a:off x="113731" y="13483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in UK Biobank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2B68A-CD3F-8722-BB8E-7992C2CDD062}"/>
              </a:ext>
            </a:extLst>
          </p:cNvPr>
          <p:cNvSpPr txBox="1"/>
          <p:nvPr/>
        </p:nvSpPr>
        <p:spPr>
          <a:xfrm>
            <a:off x="4199497" y="936873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A23B-F76D-916E-9C3F-6BF76BDB2D90}"/>
              </a:ext>
            </a:extLst>
          </p:cNvPr>
          <p:cNvSpPr txBox="1"/>
          <p:nvPr/>
        </p:nvSpPr>
        <p:spPr>
          <a:xfrm>
            <a:off x="113731" y="1717670"/>
            <a:ext cx="33406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In 451,447 participants of European genetic ancestry:</a:t>
            </a:r>
          </a:p>
          <a:p>
            <a:pPr algn="l"/>
            <a:endParaRPr lang="en-GB" sz="105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n = 322,413 (71%) diagnosed with at least one </a:t>
            </a:r>
            <a:br>
              <a:rPr lang="en-GB" sz="105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GEMINI condition by end follow-up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Diagnoses from hospital inpatient admissions (HES),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primary care (GP, 45% of cohort), or death records.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  <a:p>
            <a:pPr algn="l"/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Censoring date: 30 October 2022 (up to 16 years </a:t>
            </a:r>
            <a:b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</a:br>
            <a:r>
              <a:rPr lang="en-GB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Outfit" pitchFamily="2" charset="0"/>
              </a:rPr>
              <a:t>after baseline assessment)</a:t>
            </a:r>
          </a:p>
          <a:p>
            <a:pPr algn="l"/>
            <a:endParaRPr lang="en-GB" sz="900" dirty="0">
              <a:solidFill>
                <a:schemeClr val="tx1">
                  <a:lumMod val="65000"/>
                  <a:lumOff val="35000"/>
                </a:schemeClr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2B1C-6594-4485-A7A6-CD20CF82A7E3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81165-06CA-8C3C-9685-16BA27B32F7C}"/>
              </a:ext>
            </a:extLst>
          </p:cNvPr>
          <p:cNvSpPr txBox="1"/>
          <p:nvPr/>
        </p:nvSpPr>
        <p:spPr>
          <a:xfrm>
            <a:off x="113731" y="513680"/>
            <a:ext cx="28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Stratified by BMI polygenic score</a:t>
            </a:r>
          </a:p>
        </p:txBody>
      </p:sp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4888748F-F6E9-E2D1-16BE-81767B2FE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E58C585C-7362-7D31-7EE1-3FFCD0605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5" y="1300083"/>
            <a:ext cx="5038354" cy="2877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29475-5C80-EEB5-CD86-D937544D42C6}"/>
              </a:ext>
            </a:extLst>
          </p:cNvPr>
          <p:cNvSpPr txBox="1"/>
          <p:nvPr/>
        </p:nvSpPr>
        <p:spPr>
          <a:xfrm>
            <a:off x="8066229" y="1692032"/>
            <a:ext cx="111587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Quintile of BMI</a:t>
            </a:r>
            <a:br>
              <a:rPr lang="en-GB" sz="105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polygenic score</a:t>
            </a:r>
          </a:p>
        </p:txBody>
      </p:sp>
    </p:spTree>
    <p:extLst>
      <p:ext uri="{BB962C8B-B14F-4D97-AF65-F5344CB8AC3E}">
        <p14:creationId xmlns:p14="http://schemas.microsoft.com/office/powerpoint/2010/main" val="30463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9EE7-5411-73CB-FC33-C0EC8E4B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BB3C6-63FC-057B-A453-0C1BF5F5F49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75CA2-A84D-9EB2-B01E-31071BFF74C7}"/>
              </a:ext>
            </a:extLst>
          </p:cNvPr>
          <p:cNvSpPr txBox="1"/>
          <p:nvPr/>
        </p:nvSpPr>
        <p:spPr>
          <a:xfrm>
            <a:off x="113731" y="134834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iron overload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4113E-5EFD-E58B-CC52-866E087E7182}"/>
              </a:ext>
            </a:extLst>
          </p:cNvPr>
          <p:cNvSpPr txBox="1"/>
          <p:nvPr/>
        </p:nvSpPr>
        <p:spPr>
          <a:xfrm>
            <a:off x="113731" y="557018"/>
            <a:ext cx="4118435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Caused by amino acid substitution p.C282Y in gene </a:t>
            </a:r>
            <a:r>
              <a:rPr lang="en-GB" sz="1100" i="1" dirty="0">
                <a:latin typeface="Outfit" pitchFamily="2" charset="0"/>
              </a:rPr>
              <a:t>HFE</a:t>
            </a:r>
            <a:endParaRPr lang="en-GB" sz="1100" dirty="0">
              <a:latin typeface="Outfit" pitchFamily="2" charset="0"/>
            </a:endParaRP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Most common genetic disorder in Northern Europeans (1 in 150)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Symptoms variable, penetrance estimates uncertain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Many diagnosed late/misdiagnosed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Screening not currently recommended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in UK</a:t>
            </a:r>
          </a:p>
          <a:p>
            <a:endParaRPr lang="en-GB" sz="1100" dirty="0">
              <a:latin typeface="Outfi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18C0F-C9F0-25C2-5FD4-F3311C5CD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1" t="24673" r="73672" b="21493"/>
          <a:stretch/>
        </p:blipFill>
        <p:spPr>
          <a:xfrm>
            <a:off x="5943615" y="134834"/>
            <a:ext cx="3086654" cy="4606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8E755-5E85-6D16-BA36-29F843A94957}"/>
              </a:ext>
            </a:extLst>
          </p:cNvPr>
          <p:cNvSpPr txBox="1"/>
          <p:nvPr/>
        </p:nvSpPr>
        <p:spPr>
          <a:xfrm>
            <a:off x="2752980" y="4824000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EASL Clinical Practice Guidelines on haemochromatosis. Journal of Hepatology, 2022</a:t>
            </a:r>
          </a:p>
        </p:txBody>
      </p:sp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71BF8E7E-DBC3-CF4A-7F43-E45B9347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" y="4173821"/>
            <a:ext cx="364767" cy="3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475A6D68-594A-DB88-16DC-5E7FBB55E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48206" y="3818482"/>
            <a:ext cx="364768" cy="350386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2CE51A31-4E8F-EBF5-6EE2-17EAAC1D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" y="4550301"/>
            <a:ext cx="357362" cy="32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E3B2B6B-B6B4-A430-EC3D-93F8A90AC6F6}"/>
              </a:ext>
            </a:extLst>
          </p:cNvPr>
          <p:cNvSpPr txBox="1">
            <a:spLocks/>
          </p:cNvSpPr>
          <p:nvPr/>
        </p:nvSpPr>
        <p:spPr>
          <a:xfrm>
            <a:off x="412974" y="3849764"/>
            <a:ext cx="2086187" cy="12112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Prof David Melzer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A28227-5D07-BAB0-A665-B64CF3AC48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79" t="34486" r="71698" b="25515"/>
          <a:stretch/>
        </p:blipFill>
        <p:spPr>
          <a:xfrm>
            <a:off x="2752980" y="1862866"/>
            <a:ext cx="3242921" cy="27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FC14-1213-E555-36DF-03D1E294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5D571-EEAA-9D30-648C-EF5B6D3A583F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41A79-BB3C-7870-FAE0-AF28966C5C7D}"/>
              </a:ext>
            </a:extLst>
          </p:cNvPr>
          <p:cNvSpPr txBox="1"/>
          <p:nvPr/>
        </p:nvSpPr>
        <p:spPr>
          <a:xfrm>
            <a:off x="113731" y="134834"/>
            <a:ext cx="799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specific outcomes by age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4FF85-93AF-1B26-6F38-87D280004585}"/>
              </a:ext>
            </a:extLst>
          </p:cNvPr>
          <p:cNvSpPr txBox="1"/>
          <p:nvPr/>
        </p:nvSpPr>
        <p:spPr>
          <a:xfrm>
            <a:off x="113731" y="557018"/>
            <a:ext cx="2818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027C0-86B2-9654-BC38-496F3A524430}"/>
              </a:ext>
            </a:extLst>
          </p:cNvPr>
          <p:cNvSpPr txBox="1"/>
          <p:nvPr/>
        </p:nvSpPr>
        <p:spPr>
          <a:xfrm>
            <a:off x="2752980" y="4966567"/>
            <a:ext cx="6462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17" name="Picture 1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DCDC143E-F719-8984-8D3D-65AF34487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10106" y="4611764"/>
            <a:ext cx="406094" cy="390083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C8FAFB4-84DD-F9E9-7877-C3094E03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" y="4229170"/>
            <a:ext cx="40609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F4B47CA-7270-23CD-B66F-21383EA0FAE1}"/>
              </a:ext>
            </a:extLst>
          </p:cNvPr>
          <p:cNvSpPr txBox="1">
            <a:spLocks/>
          </p:cNvSpPr>
          <p:nvPr/>
        </p:nvSpPr>
        <p:spPr>
          <a:xfrm>
            <a:off x="371062" y="4146698"/>
            <a:ext cx="2086187" cy="868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Mitchell Lucas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200" dirty="0"/>
              <a:t>Dr Janice Atkins</a:t>
            </a:r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8B0C275-575F-BBD7-916D-410506A61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 r="51605" b="53288"/>
          <a:stretch/>
        </p:blipFill>
        <p:spPr bwMode="auto">
          <a:xfrm>
            <a:off x="541726" y="1551959"/>
            <a:ext cx="3782624" cy="19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126A5A-99E1-54FC-462F-198901C260C9}"/>
              </a:ext>
            </a:extLst>
          </p:cNvPr>
          <p:cNvSpPr txBox="1"/>
          <p:nvPr/>
        </p:nvSpPr>
        <p:spPr>
          <a:xfrm>
            <a:off x="1937676" y="129772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Mortality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16" name="Picture 1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0B497BD-E495-B582-B5EB-34BA9F515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4303" r="4284" b="54043"/>
          <a:stretch/>
        </p:blipFill>
        <p:spPr bwMode="auto">
          <a:xfrm>
            <a:off x="4840154" y="1558309"/>
            <a:ext cx="3687896" cy="1952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B01DA8-FA28-0C1A-E8BA-E6D34292716A}"/>
              </a:ext>
            </a:extLst>
          </p:cNvPr>
          <p:cNvSpPr txBox="1"/>
          <p:nvPr/>
        </p:nvSpPr>
        <p:spPr>
          <a:xfrm>
            <a:off x="873400" y="1822204"/>
            <a:ext cx="2171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HR=1.29 (1.12-1.48)</a:t>
            </a:r>
            <a:endParaRPr lang="en-GB" sz="1100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FFC1B-42C5-E444-8033-965DE5D7A42C}"/>
              </a:ext>
            </a:extLst>
          </p:cNvPr>
          <p:cNvSpPr txBox="1"/>
          <p:nvPr/>
        </p:nvSpPr>
        <p:spPr>
          <a:xfrm>
            <a:off x="5150257" y="1821914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HR=2.56 (2.10-3.12)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FAB71-1B54-E95B-CF3E-02F64B23E6C3}"/>
              </a:ext>
            </a:extLst>
          </p:cNvPr>
          <p:cNvSpPr txBox="1"/>
          <p:nvPr/>
        </p:nvSpPr>
        <p:spPr>
          <a:xfrm>
            <a:off x="6211871" y="1328198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rPr>
              <a:t>Liver disease</a:t>
            </a:r>
            <a:endParaRPr lang="en-GB" sz="14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9DF3-F28C-67E9-DA3E-B987A6F4406D}"/>
              </a:ext>
            </a:extLst>
          </p:cNvPr>
          <p:cNvSpPr txBox="1"/>
          <p:nvPr/>
        </p:nvSpPr>
        <p:spPr>
          <a:xfrm>
            <a:off x="3058604" y="3793064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Demonstrates underdiagnosis and higher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penetrance of C282Y than previously thought</a:t>
            </a:r>
            <a:endParaRPr lang="en-GB" sz="1100" i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2BC6-0C76-16EE-78C6-CED2353C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EFE2A2-FED2-1F06-A566-58B5D9DEB14E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885A5-15A3-6C7B-C83A-EF48369A635E}"/>
              </a:ext>
            </a:extLst>
          </p:cNvPr>
          <p:cNvSpPr txBox="1"/>
          <p:nvPr/>
        </p:nvSpPr>
        <p:spPr>
          <a:xfrm>
            <a:off x="113731" y="134834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cumulative incidence of multimorbidity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640AD-E674-ED48-5E53-4C6BF04B9A30}"/>
              </a:ext>
            </a:extLst>
          </p:cNvPr>
          <p:cNvSpPr txBox="1"/>
          <p:nvPr/>
        </p:nvSpPr>
        <p:spPr>
          <a:xfrm>
            <a:off x="113731" y="557018"/>
            <a:ext cx="2818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Male </a:t>
            </a:r>
            <a:r>
              <a:rPr lang="en-GB" sz="1100" i="1" dirty="0">
                <a:latin typeface="Outfit" pitchFamily="2" charset="0"/>
              </a:rPr>
              <a:t>HFE  </a:t>
            </a:r>
            <a:r>
              <a:rPr lang="en-GB" sz="1100" dirty="0">
                <a:latin typeface="Outfit" pitchFamily="2" charset="0"/>
              </a:rPr>
              <a:t>p.C282Y homozygotes (n=1,318)</a:t>
            </a:r>
          </a:p>
          <a:p>
            <a:r>
              <a:rPr lang="en-GB" sz="1100" i="1" dirty="0">
                <a:latin typeface="Outfit" pitchFamily="2" charset="0"/>
              </a:rPr>
              <a:t>without haemochromatosis diagnosis</a:t>
            </a:r>
            <a:endParaRPr lang="en-GB" sz="1100" dirty="0">
              <a:latin typeface="Outfit" pitchFamily="2" charset="0"/>
            </a:endParaRPr>
          </a:p>
          <a:p>
            <a:endParaRPr lang="en-GB" sz="1100" i="1" dirty="0">
              <a:latin typeface="Outfit" pitchFamily="2" charset="0"/>
            </a:endParaRPr>
          </a:p>
          <a:p>
            <a:r>
              <a:rPr lang="en-GB" sz="1100" b="1" dirty="0">
                <a:latin typeface="Outfit" pitchFamily="2" charset="0"/>
              </a:rPr>
              <a:t>Effect on common long-term conditions</a:t>
            </a:r>
          </a:p>
          <a:p>
            <a:r>
              <a:rPr lang="en-GB" sz="1100" dirty="0">
                <a:latin typeface="Outfit" pitchFamily="2" charset="0"/>
              </a:rPr>
              <a:t>- GEMINI did not include liver disease or </a:t>
            </a:r>
            <a:br>
              <a:rPr lang="en-GB" sz="1100" dirty="0">
                <a:latin typeface="Outfit" pitchFamily="2" charset="0"/>
              </a:rPr>
            </a:br>
            <a:r>
              <a:rPr lang="en-GB" sz="1100" dirty="0">
                <a:latin typeface="Outfit" pitchFamily="2" charset="0"/>
              </a:rPr>
              <a:t>   haemochromatosis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2402-7AD7-40C7-AF5F-6A489E2B7594}"/>
              </a:ext>
            </a:extLst>
          </p:cNvPr>
          <p:cNvSpPr txBox="1"/>
          <p:nvPr/>
        </p:nvSpPr>
        <p:spPr>
          <a:xfrm>
            <a:off x="5375304" y="4687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based on UKB data in main GEMINI analysis: </a:t>
            </a:r>
            <a:br>
              <a:rPr lang="en-GB" sz="900" dirty="0">
                <a:solidFill>
                  <a:srgbClr val="003C3B"/>
                </a:solidFill>
                <a:latin typeface="Outfit" pitchFamily="2" charset="0"/>
              </a:rPr>
            </a:b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13" name="Picture 12" descr="A graph with a line&#10;&#10;AI-generated content may be incorrect.">
            <a:extLst>
              <a:ext uri="{FF2B5EF4-FFF2-40B4-BE49-F238E27FC236}">
                <a16:creationId xmlns:a16="http://schemas.microsoft.com/office/drawing/2014/main" id="{D1C696FD-20D6-94F9-7585-8A724893B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85" y="1157180"/>
            <a:ext cx="4678690" cy="28773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0E2438-4258-EC39-A39A-E86D917C7C5D}"/>
              </a:ext>
            </a:extLst>
          </p:cNvPr>
          <p:cNvSpPr txBox="1"/>
          <p:nvPr/>
        </p:nvSpPr>
        <p:spPr>
          <a:xfrm>
            <a:off x="7445458" y="1946032"/>
            <a:ext cx="111587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50" i="1" dirty="0">
                <a:solidFill>
                  <a:schemeClr val="tx1"/>
                </a:solidFill>
                <a:latin typeface="Outfit" pitchFamily="2" charset="0"/>
              </a:rPr>
              <a:t>HFE</a:t>
            </a:r>
            <a:r>
              <a:rPr lang="en-GB" sz="1050" dirty="0">
                <a:solidFill>
                  <a:schemeClr val="tx1"/>
                </a:solidFill>
                <a:latin typeface="Outfit" pitchFamily="2" charset="0"/>
              </a:rPr>
              <a:t> genotype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1D520-8E85-3681-2162-3BB45E1F13A5}"/>
              </a:ext>
            </a:extLst>
          </p:cNvPr>
          <p:cNvSpPr txBox="1"/>
          <p:nvPr/>
        </p:nvSpPr>
        <p:spPr>
          <a:xfrm>
            <a:off x="7740367" y="2187248"/>
            <a:ext cx="12956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homozygote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31A21-AB27-3BF5-BFB2-F62B95A84AAE}"/>
              </a:ext>
            </a:extLst>
          </p:cNvPr>
          <p:cNvSpPr txBox="1"/>
          <p:nvPr/>
        </p:nvSpPr>
        <p:spPr>
          <a:xfrm>
            <a:off x="7740367" y="2409695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C282Y heterozygote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36EE18-246C-F3EC-5B93-1239358C4E8C}"/>
              </a:ext>
            </a:extLst>
          </p:cNvPr>
          <p:cNvSpPr txBox="1"/>
          <p:nvPr/>
        </p:nvSpPr>
        <p:spPr>
          <a:xfrm>
            <a:off x="7740367" y="2619442"/>
            <a:ext cx="14163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Wild type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/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895737-6D10-4C93-7D6D-8A8389B46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67" y="2788032"/>
                <a:ext cx="312906" cy="276999"/>
              </a:xfrm>
              <a:prstGeom prst="rect">
                <a:avLst/>
              </a:prstGeom>
              <a:blipFill>
                <a:blip r:embed="rId3"/>
                <a:stretch>
                  <a:fillRect l="-17647" r="-3922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/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04CBED-1ECF-F148-D6D3-69031D15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31" y="2788032"/>
                <a:ext cx="318228" cy="276999"/>
              </a:xfrm>
              <a:prstGeom prst="rect">
                <a:avLst/>
              </a:prstGeom>
              <a:blipFill>
                <a:blip r:embed="rId4"/>
                <a:stretch>
                  <a:fillRect l="-17308" r="-384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/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403BAA-C811-C203-3565-BD465551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11" y="3817042"/>
                <a:ext cx="218841" cy="276999"/>
              </a:xfrm>
              <a:prstGeom prst="rect">
                <a:avLst/>
              </a:prstGeom>
              <a:blipFill>
                <a:blip r:embed="rId5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49A4BC-4718-2E4F-5824-8F6DC1DC820F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267513" y="3134604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4FF34B-BAAA-2C2C-F0DD-B46161C37FC9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298673" y="2926532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9EECD8-7C96-DEE8-9CB9-5D3989730F19}"/>
              </a:ext>
            </a:extLst>
          </p:cNvPr>
          <p:cNvSpPr txBox="1"/>
          <p:nvPr/>
        </p:nvSpPr>
        <p:spPr>
          <a:xfrm>
            <a:off x="3833448" y="775110"/>
            <a:ext cx="3624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latin typeface="Outfit" pitchFamily="2" charset="0"/>
              </a:rPr>
              <a:t>Age diagnosed with first GEMINI long-term condition</a:t>
            </a:r>
          </a:p>
          <a:p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Cumulative incidence analysis</a:t>
            </a:r>
            <a:r>
              <a:rPr lang="en-GB" sz="1100" b="1" dirty="0">
                <a:latin typeface="Outfit" pitchFamily="2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A127C-CF91-E340-C225-1667E583A4CC}"/>
              </a:ext>
            </a:extLst>
          </p:cNvPr>
          <p:cNvSpPr txBox="1"/>
          <p:nvPr/>
        </p:nvSpPr>
        <p:spPr>
          <a:xfrm>
            <a:off x="3918357" y="1221681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HR 1.36 (95%CI 1.21 to 1.52)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20DD33-F35B-BB8E-9236-D58CC786F1D7}"/>
              </a:ext>
            </a:extLst>
          </p:cNvPr>
          <p:cNvSpPr txBox="1"/>
          <p:nvPr/>
        </p:nvSpPr>
        <p:spPr>
          <a:xfrm>
            <a:off x="5831695" y="3384083"/>
            <a:ext cx="2171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400">
                <a:solidFill>
                  <a:schemeClr val="tx1"/>
                </a:solidFill>
                <a:effectLst/>
                <a:latin typeface="Outfit" pitchFamily="2" charset="0"/>
                <a:ea typeface="Times New Roman" panose="02020603050405020304" pitchFamily="18" charset="0"/>
              </a:defRPr>
            </a:lvl1pPr>
          </a:lstStyle>
          <a:p>
            <a:r>
              <a:rPr lang="en-GB" sz="1100" dirty="0"/>
              <a:t>6.9% excess by age 70</a:t>
            </a:r>
          </a:p>
        </p:txBody>
      </p:sp>
    </p:spTree>
    <p:extLst>
      <p:ext uri="{BB962C8B-B14F-4D97-AF65-F5344CB8AC3E}">
        <p14:creationId xmlns:p14="http://schemas.microsoft.com/office/powerpoint/2010/main" val="264521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6B5D4-6225-98D5-3ACD-5B0E8F432E0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638A3-B9C9-5B4C-7AE8-76DE5DFE0BB8}"/>
              </a:ext>
            </a:extLst>
          </p:cNvPr>
          <p:cNvSpPr txBox="1"/>
          <p:nvPr/>
        </p:nvSpPr>
        <p:spPr>
          <a:xfrm>
            <a:off x="113730" y="134834"/>
            <a:ext cx="877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Research Aim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C09FA-754C-E1C9-689F-933AF994CE2E}"/>
              </a:ext>
            </a:extLst>
          </p:cNvPr>
          <p:cNvSpPr txBox="1"/>
          <p:nvPr/>
        </p:nvSpPr>
        <p:spPr>
          <a:xfrm>
            <a:off x="1554480" y="2864649"/>
            <a:ext cx="5880295" cy="1123384"/>
          </a:xfrm>
          <a:prstGeom prst="rect">
            <a:avLst/>
          </a:prstGeom>
          <a:solidFill>
            <a:srgbClr val="01DCA5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300" b="0" dirty="0">
                <a:latin typeface="Outfit" pitchFamily="2" charset="0"/>
              </a:rPr>
              <a:t>Overview of 3 released projects:</a:t>
            </a:r>
            <a:endParaRPr lang="en-GB" sz="1300" dirty="0">
              <a:latin typeface="Outfit" pitchFamily="2" charset="0"/>
            </a:endParaRP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GEMINI</a:t>
            </a:r>
            <a:r>
              <a:rPr lang="en-GB" sz="1300" dirty="0">
                <a:latin typeface="Outfit" pitchFamily="2" charset="0"/>
              </a:rPr>
              <a:t> – using genetics to understand mechanisms in multimorbidity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i="1" dirty="0">
                <a:latin typeface="Outfit" pitchFamily="2" charset="0"/>
              </a:rPr>
              <a:t>HFE</a:t>
            </a:r>
            <a:r>
              <a:rPr lang="en-GB" sz="1300" dirty="0">
                <a:latin typeface="Outfit" pitchFamily="2" charset="0"/>
              </a:rPr>
              <a:t>         – genetic iron overload: penetrance and modifiers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TWIST</a:t>
            </a:r>
            <a:r>
              <a:rPr lang="en-GB" sz="1300" dirty="0">
                <a:latin typeface="Outfit" pitchFamily="2" charset="0"/>
              </a:rPr>
              <a:t>    – predictors of medication adverse effects and non-adherence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E07FB-B9B0-8DFE-6275-EF9FBB61798A}"/>
              </a:ext>
            </a:extLst>
          </p:cNvPr>
          <p:cNvSpPr txBox="1"/>
          <p:nvPr/>
        </p:nvSpPr>
        <p:spPr>
          <a:xfrm>
            <a:off x="934601" y="691655"/>
            <a:ext cx="713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Outfit" pitchFamily="2" charset="0"/>
              </a:rPr>
              <a:t>Improve understanding of mechanisms increasing risk of multiple age-related diseases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13C46-67E8-EB6A-B4C0-D5824316B339}"/>
                  </a:ext>
                </a:extLst>
              </p:cNvPr>
              <p:cNvSpPr txBox="1"/>
              <p:nvPr/>
            </p:nvSpPr>
            <p:spPr>
              <a:xfrm>
                <a:off x="3853642" y="176494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13C46-67E8-EB6A-B4C0-D5824316B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42" y="1764942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686" r="-588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11951-D029-87DA-B488-BD5F38324EFA}"/>
                  </a:ext>
                </a:extLst>
              </p:cNvPr>
              <p:cNvSpPr txBox="1"/>
              <p:nvPr/>
            </p:nvSpPr>
            <p:spPr>
              <a:xfrm>
                <a:off x="4744406" y="176494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11951-D029-87DA-B488-BD5F3832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6" y="1764942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5385" r="-5769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A2F250-81FC-0988-2321-E8DA53F0DF5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166548" y="190344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44490-DDCC-35BD-92F5-33CF23282F12}"/>
              </a:ext>
            </a:extLst>
          </p:cNvPr>
          <p:cNvSpPr txBox="1"/>
          <p:nvPr/>
        </p:nvSpPr>
        <p:spPr>
          <a:xfrm>
            <a:off x="4333983" y="164952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?</a:t>
            </a:r>
            <a:endParaRPr lang="en-GB" sz="1100" b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98EB-DBFB-57BD-FF84-748A8A19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8C9A2B-F879-7D17-0F1C-5B8D7794041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74EE9-322E-8404-7850-9C03C3C904D2}"/>
              </a:ext>
            </a:extLst>
          </p:cNvPr>
          <p:cNvSpPr txBox="1"/>
          <p:nvPr/>
        </p:nvSpPr>
        <p:spPr>
          <a:xfrm>
            <a:off x="113731" y="134834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Haemochromatosis – further research…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7D81D-0FB9-8512-5815-9E0DDE45AD22}"/>
              </a:ext>
            </a:extLst>
          </p:cNvPr>
          <p:cNvSpPr txBox="1"/>
          <p:nvPr/>
        </p:nvSpPr>
        <p:spPr>
          <a:xfrm>
            <a:off x="1541601" y="894637"/>
            <a:ext cx="35830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Adiposity and liver iron as key modifiers of penetrance</a:t>
            </a:r>
          </a:p>
          <a:p>
            <a:r>
              <a:rPr lang="en-GB" sz="1100" i="1" dirty="0">
                <a:solidFill>
                  <a:srgbClr val="017D69"/>
                </a:solidFill>
                <a:latin typeface="Outfit" pitchFamily="2" charset="0"/>
              </a:rPr>
              <a:t>Epidemiological analysis of UK Biobank</a:t>
            </a:r>
            <a:endParaRPr lang="en-GB" sz="12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80EAC-DC34-1695-14E3-F790130067BB}"/>
              </a:ext>
            </a:extLst>
          </p:cNvPr>
          <p:cNvSpPr txBox="1"/>
          <p:nvPr/>
        </p:nvSpPr>
        <p:spPr>
          <a:xfrm>
            <a:off x="2752980" y="4480838"/>
            <a:ext cx="6462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Banfield et al. 2024.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10.1101/2022.12.16.22283577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Williamson cortical iron manuscript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in preparation</a:t>
            </a:r>
          </a:p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Casanova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Neurobiology of Disease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</a:t>
            </a:r>
            <a:r>
              <a:rPr lang="pt-BR" sz="800" dirty="0">
                <a:solidFill>
                  <a:srgbClr val="003C3B"/>
                </a:solidFill>
                <a:latin typeface="Outfit" pitchFamily="2" charset="0"/>
              </a:rPr>
              <a:t>10.1016/j.nbd.2024.106539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097FE93-DD83-815D-6070-7D1557D20A1C}"/>
              </a:ext>
            </a:extLst>
          </p:cNvPr>
          <p:cNvSpPr txBox="1">
            <a:spLocks/>
          </p:cNvSpPr>
          <p:nvPr/>
        </p:nvSpPr>
        <p:spPr>
          <a:xfrm>
            <a:off x="7684131" y="135746"/>
            <a:ext cx="1548094" cy="356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100" dirty="0"/>
              <a:t>Dr Janice Atkins</a:t>
            </a:r>
          </a:p>
        </p:txBody>
      </p:sp>
      <p:pic>
        <p:nvPicPr>
          <p:cNvPr id="6" name="Picture 2" descr="Professor David Melzer  ">
            <a:extLst>
              <a:ext uri="{FF2B5EF4-FFF2-40B4-BE49-F238E27FC236}">
                <a16:creationId xmlns:a16="http://schemas.microsoft.com/office/drawing/2014/main" id="{E81DF73D-FCBF-D653-F75F-B14A0C73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33" y="585223"/>
            <a:ext cx="264767" cy="2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5C9A576-3988-B3FB-7936-42C8E2031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593611" y="2571750"/>
            <a:ext cx="474678" cy="474678"/>
          </a:xfrm>
          <a:prstGeom prst="rect">
            <a:avLst/>
          </a:prstGeom>
        </p:spPr>
      </p:pic>
      <p:pic>
        <p:nvPicPr>
          <p:cNvPr id="10" name="Picture 9" descr="A person taking a selfie&#10;&#10;AI-generated content may be incorrect.">
            <a:extLst>
              <a:ext uri="{FF2B5EF4-FFF2-40B4-BE49-F238E27FC236}">
                <a16:creationId xmlns:a16="http://schemas.microsoft.com/office/drawing/2014/main" id="{CE11A2A1-692D-5AEA-5038-2A668728D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04104" y="1675873"/>
            <a:ext cx="455382" cy="455382"/>
          </a:xfrm>
          <a:prstGeom prst="rect">
            <a:avLst/>
          </a:prstGeom>
        </p:spPr>
      </p:pic>
      <p:pic>
        <p:nvPicPr>
          <p:cNvPr id="11" name="Picture 10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5FDA423-8CD5-AE64-2829-13D7D70DA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08970" y="3500007"/>
            <a:ext cx="450516" cy="418007"/>
          </a:xfrm>
          <a:prstGeom prst="rect">
            <a:avLst/>
          </a:prstGeom>
        </p:spPr>
      </p:pic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00C35EE-2FE4-A447-94D6-696902EFA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7153583" y="28136"/>
            <a:ext cx="561541" cy="539401"/>
          </a:xfrm>
          <a:prstGeom prst="rect">
            <a:avLst/>
          </a:prstGeom>
        </p:spPr>
      </p:pic>
      <p:pic>
        <p:nvPicPr>
          <p:cNvPr id="14" name="Picture 13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9E4009FD-DF8D-E282-30C3-8549A0B460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7154090" y="584714"/>
            <a:ext cx="264767" cy="258507"/>
          </a:xfrm>
          <a:prstGeom prst="rect">
            <a:avLst/>
          </a:prstGeom>
        </p:spPr>
      </p:pic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9081AC8B-4961-2F2C-196E-72A3CE3F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1" y="835137"/>
            <a:ext cx="454399" cy="4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F0AFB5-28D4-D6CE-5F1B-D30DC86F9A92}"/>
              </a:ext>
            </a:extLst>
          </p:cNvPr>
          <p:cNvSpPr txBox="1"/>
          <p:nvPr/>
        </p:nvSpPr>
        <p:spPr>
          <a:xfrm>
            <a:off x="113730" y="1253871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Mitch Lucas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CD3A3-705D-A62B-FF9F-D000C5BE655D}"/>
              </a:ext>
            </a:extLst>
          </p:cNvPr>
          <p:cNvSpPr txBox="1"/>
          <p:nvPr/>
        </p:nvSpPr>
        <p:spPr>
          <a:xfrm>
            <a:off x="111382" y="2130762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Lucy Banfield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3D0D1-509F-A2EC-6508-D9F33906EB33}"/>
              </a:ext>
            </a:extLst>
          </p:cNvPr>
          <p:cNvSpPr txBox="1"/>
          <p:nvPr/>
        </p:nvSpPr>
        <p:spPr>
          <a:xfrm>
            <a:off x="1539253" y="1783189"/>
            <a:ext cx="4161717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Increased risk of knee chondrocalcinosis and vertebral fractures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Radiographer analysis of UK Biobank X-rays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528A8-9810-D933-7A2D-4D7BF5BB9C86}"/>
              </a:ext>
            </a:extLst>
          </p:cNvPr>
          <p:cNvSpPr txBox="1"/>
          <p:nvPr/>
        </p:nvSpPr>
        <p:spPr>
          <a:xfrm>
            <a:off x="111381" y="3042478"/>
            <a:ext cx="1427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Daniel Williamson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D5544-E944-AA19-C399-C5492300DEB8}"/>
              </a:ext>
            </a:extLst>
          </p:cNvPr>
          <p:cNvSpPr txBox="1"/>
          <p:nvPr/>
        </p:nvSpPr>
        <p:spPr>
          <a:xfrm>
            <a:off x="1539252" y="2697386"/>
            <a:ext cx="4007828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Cortical brain iron raised in specific regions, links to dementia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Radiographer analysis of UK Biobank MRIs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D81EE7-B3D6-A472-9F98-8BAA52DBB9CD}"/>
              </a:ext>
            </a:extLst>
          </p:cNvPr>
          <p:cNvSpPr txBox="1"/>
          <p:nvPr/>
        </p:nvSpPr>
        <p:spPr>
          <a:xfrm>
            <a:off x="111380" y="3919901"/>
            <a:ext cx="14278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Dr Francesco Casanova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FEE6DD-6837-5985-CAFE-E88F263A925E}"/>
              </a:ext>
            </a:extLst>
          </p:cNvPr>
          <p:cNvSpPr txBox="1"/>
          <p:nvPr/>
        </p:nvSpPr>
        <p:spPr>
          <a:xfrm>
            <a:off x="1539251" y="3574587"/>
            <a:ext cx="446789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Causal effects of serum and brain iron on  dementia and Parkinson’s</a:t>
            </a:r>
          </a:p>
          <a:p>
            <a:r>
              <a:rPr lang="en-GB" sz="1050" i="1" dirty="0">
                <a:solidFill>
                  <a:srgbClr val="017D69"/>
                </a:solidFill>
                <a:latin typeface="Outfit" pitchFamily="2" charset="0"/>
              </a:rPr>
              <a:t>Genetic analysis of UK Biobank</a:t>
            </a:r>
            <a:endParaRPr lang="en-GB" sz="1100" i="1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326905E-BC01-63DC-F7F1-2AA22266DA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56" y="421982"/>
            <a:ext cx="1762826" cy="11752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CA0354-CEB0-7F1D-E6B3-A48C509E8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583" y="1135528"/>
            <a:ext cx="1396974" cy="13445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497464-41C2-6ED9-66A8-67D9860B9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2335" y="2584434"/>
            <a:ext cx="2845859" cy="7764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C111AE-1978-5A81-FEA0-FF14CA7292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8727" y="3459900"/>
            <a:ext cx="2512683" cy="9630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7AE63A8-82F0-A25E-FC6C-A15A8717849E}"/>
              </a:ext>
            </a:extLst>
          </p:cNvPr>
          <p:cNvSpPr txBox="1"/>
          <p:nvPr/>
        </p:nvSpPr>
        <p:spPr>
          <a:xfrm>
            <a:off x="-37702" y="4542876"/>
            <a:ext cx="46177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C00000"/>
                </a:solidFill>
                <a:latin typeface="Outfit" pitchFamily="2" charset="0"/>
              </a:rPr>
              <a:t>Team Iron</a:t>
            </a:r>
            <a:r>
              <a:rPr lang="en-GB" sz="1100" dirty="0">
                <a:solidFill>
                  <a:srgbClr val="017D69"/>
                </a:solidFill>
                <a:latin typeface="Outfit" pitchFamily="2" charset="0"/>
              </a:rPr>
              <a:t>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website, with patient-friendly reporting of risk by genotype</a:t>
            </a:r>
            <a:endParaRPr lang="en-GB" sz="1800" dirty="0">
              <a:solidFill>
                <a:srgbClr val="003C3B"/>
              </a:solidFill>
              <a:latin typeface="Outfit" pitchFamily="2" charset="0"/>
            </a:endParaRPr>
          </a:p>
          <a:p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sites.exeter.ac.uk/ironoverload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1A8CC68A-A55A-AF62-5694-0E67CD230CB3}"/>
              </a:ext>
            </a:extLst>
          </p:cNvPr>
          <p:cNvSpPr txBox="1">
            <a:spLocks/>
          </p:cNvSpPr>
          <p:nvPr/>
        </p:nvSpPr>
        <p:spPr>
          <a:xfrm>
            <a:off x="7684131" y="508247"/>
            <a:ext cx="1548094" cy="724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050" dirty="0"/>
              <a:t>Dr Jeremy Shearman</a:t>
            </a:r>
            <a:br>
              <a:rPr lang="en-GB" sz="1050" dirty="0"/>
            </a:br>
            <a:r>
              <a:rPr lang="en-GB" sz="1050" dirty="0"/>
              <a:t>Prof David Melzer</a:t>
            </a:r>
          </a:p>
        </p:txBody>
      </p:sp>
    </p:spTree>
    <p:extLst>
      <p:ext uri="{BB962C8B-B14F-4D97-AF65-F5344CB8AC3E}">
        <p14:creationId xmlns:p14="http://schemas.microsoft.com/office/powerpoint/2010/main" val="281546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7DF3-5FDA-60E5-353C-369AA96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0B452D-FF57-5364-8552-CFB70AAC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8C653-FF7A-E274-827E-8A4D31D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0F879-2A6C-4A9E-CF07-7291F688A3F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EA2E5-907B-030E-E62D-510F23558528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3837D-AB5D-86FF-86BC-39BA7FF1A211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A1772ACB-58EC-E037-54E1-AAA6DC2F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0B2EC92-D3FE-9301-4FD7-BA010C09C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F18D88BF-D126-DDBF-27DB-46FA3BD51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7A3FB81-D550-D111-5052-CBC7B27E37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F97A707-6CD3-8705-751B-5DD7AE1A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0324D9FA-A19C-7A1F-6F23-964F64AABF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F857DA1-CE37-5089-A27F-9C10AFEC5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4A733-381C-1404-4E5D-CD339056F2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115AD399-ED8B-865A-C9AD-3A45D06F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998CB6CB-103A-D412-673E-1C19CE05CA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F79D2A40-B8AB-0FD2-59DB-92E8F8E9E9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FF86A46E-BF30-89D1-11D8-4BD74020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C66B32-D544-66BB-9353-46781F3C6EEE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54B6A-F865-A930-351C-8438949F85D0}"/>
              </a:ext>
            </a:extLst>
          </p:cNvPr>
          <p:cNvSpPr txBox="1"/>
          <p:nvPr/>
        </p:nvSpPr>
        <p:spPr>
          <a:xfrm>
            <a:off x="161520" y="3246406"/>
            <a:ext cx="7757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u="none" strike="noStrike" baseline="0" dirty="0">
                <a:solidFill>
                  <a:srgbClr val="017D69"/>
                </a:solidFill>
                <a:latin typeface="Outfit" pitchFamily="2" charset="0"/>
              </a:rPr>
              <a:t>But what else drives the genetic correlation between conditions?</a:t>
            </a:r>
            <a:endParaRPr lang="en-GB" dirty="0">
              <a:solidFill>
                <a:srgbClr val="017D69"/>
              </a:solidFill>
              <a:latin typeface="Outfit" pitchFamily="2" charset="0"/>
            </a:endParaRPr>
          </a:p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Two more quick examples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F272-5A5D-F9AB-70FD-5479C797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7E9E45-3E1C-5174-7592-7B1C93B5CD0D}"/>
              </a:ext>
            </a:extLst>
          </p:cNvPr>
          <p:cNvSpPr/>
          <p:nvPr/>
        </p:nvSpPr>
        <p:spPr>
          <a:xfrm>
            <a:off x="5868394" y="4972050"/>
            <a:ext cx="3275606" cy="16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F1F928-3EC6-CEE6-6FDA-702B6EC2DC26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diagram of a disease domain&#10;&#10;AI-generated content may be incorrect.">
            <a:extLst>
              <a:ext uri="{FF2B5EF4-FFF2-40B4-BE49-F238E27FC236}">
                <a16:creationId xmlns:a16="http://schemas.microsoft.com/office/drawing/2014/main" id="{C230181F-7B48-0295-EDAB-D3AABDF1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" y="0"/>
            <a:ext cx="626956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793B1-8D30-37C0-70A3-81631A7B0DC7}"/>
              </a:ext>
            </a:extLst>
          </p:cNvPr>
          <p:cNvSpPr txBox="1"/>
          <p:nvPr/>
        </p:nvSpPr>
        <p:spPr>
          <a:xfrm>
            <a:off x="5368954" y="4814513"/>
            <a:ext cx="382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Unpublished work using summary statistics from main GEMINI analysis: Murrin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9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4C57B-DC3F-1415-7160-2ED2954438C0}"/>
              </a:ext>
            </a:extLst>
          </p:cNvPr>
          <p:cNvSpPr txBox="1"/>
          <p:nvPr/>
        </p:nvSpPr>
        <p:spPr>
          <a:xfrm>
            <a:off x="5368954" y="77294"/>
            <a:ext cx="384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Substantial overlap at specific loci between pairs of long-term conditions</a:t>
            </a:r>
            <a:endParaRPr lang="en-GB" sz="1600" dirty="0">
              <a:solidFill>
                <a:srgbClr val="003C3B"/>
              </a:solidFill>
              <a:latin typeface="Outfit" pitchFamily="2" charset="0"/>
            </a:endParaRPr>
          </a:p>
          <a:p>
            <a:endParaRPr lang="en-GB" sz="1600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6376447-0FD6-43DA-7EF6-DB4D41AB7C38}"/>
              </a:ext>
            </a:extLst>
          </p:cNvPr>
          <p:cNvSpPr txBox="1">
            <a:spLocks/>
          </p:cNvSpPr>
          <p:nvPr/>
        </p:nvSpPr>
        <p:spPr>
          <a:xfrm>
            <a:off x="6415555" y="4498879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Bethany Voller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D71E7D45-CE6E-72D9-C401-612B3F7EF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345672" y="4101005"/>
            <a:ext cx="667786" cy="667786"/>
          </a:xfrm>
          <a:prstGeom prst="rect">
            <a:avLst/>
          </a:prstGeom>
        </p:spPr>
      </p:pic>
      <p:pic>
        <p:nvPicPr>
          <p:cNvPr id="8" name="Picture 7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34393064-5768-C453-A4FC-78CB1BEA7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71" y="1154309"/>
            <a:ext cx="753050" cy="87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0C7A1-E06C-135B-8E81-C11D1B9EA03E}"/>
              </a:ext>
            </a:extLst>
          </p:cNvPr>
          <p:cNvSpPr txBox="1"/>
          <p:nvPr/>
        </p:nvSpPr>
        <p:spPr>
          <a:xfrm>
            <a:off x="3681393" y="1187606"/>
            <a:ext cx="4664278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But which loci harbour causal variants for both conditions?</a:t>
            </a:r>
          </a:p>
          <a:p>
            <a:pPr algn="r"/>
            <a:endParaRPr lang="en-GB" sz="1200" dirty="0">
              <a:solidFill>
                <a:srgbClr val="003C3B"/>
              </a:solidFill>
              <a:latin typeface="Outfit" pitchFamily="2" charset="0"/>
            </a:endParaRPr>
          </a:p>
          <a:p>
            <a:pPr algn="r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20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105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A4EEA-36D6-C3BC-88D4-289F134C05FA}"/>
              </a:ext>
            </a:extLst>
          </p:cNvPr>
          <p:cNvSpPr txBox="1"/>
          <p:nvPr/>
        </p:nvSpPr>
        <p:spPr>
          <a:xfrm>
            <a:off x="6317696" y="2103735"/>
            <a:ext cx="2875492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rgbClr val="003C3B"/>
                </a:solidFill>
                <a:latin typeface="Outfit" pitchFamily="2" charset="0"/>
              </a:rPr>
              <a:t>Focussing on:</a:t>
            </a:r>
            <a:br>
              <a:rPr lang="en-GB" sz="12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1.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“Interesting” pairs – e.g., where observational and genetic were discordant (</a:t>
            </a:r>
            <a:r>
              <a:rPr lang="en-GB" sz="1100" dirty="0" err="1">
                <a:solidFill>
                  <a:srgbClr val="003C3B"/>
                </a:solidFill>
                <a:latin typeface="Outfit" pitchFamily="2" charset="0"/>
              </a:rPr>
              <a:t>RA~skin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 cancer – next slide)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2.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Conditions associated with hypertension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3.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Breathing and rheumatic conditions</a:t>
            </a:r>
            <a:br>
              <a:rPr lang="en-GB" sz="1100" dirty="0">
                <a:solidFill>
                  <a:srgbClr val="003C3B"/>
                </a:solidFill>
                <a:latin typeface="Outfit" pitchFamily="2" charset="0"/>
              </a:rPr>
            </a:br>
            <a:endParaRPr lang="en-GB" sz="1100" dirty="0">
              <a:solidFill>
                <a:srgbClr val="003C3B"/>
              </a:solidFill>
              <a:latin typeface="Outfit" pitchFamily="2" charset="0"/>
            </a:endParaRPr>
          </a:p>
          <a:p>
            <a:pPr algn="l"/>
            <a:r>
              <a:rPr lang="en-GB" sz="1100" b="1" dirty="0">
                <a:solidFill>
                  <a:srgbClr val="003C3B"/>
                </a:solidFill>
                <a:latin typeface="Outfit" pitchFamily="2" charset="0"/>
              </a:rPr>
              <a:t>4. </a:t>
            </a:r>
            <a:r>
              <a:rPr lang="en-GB" sz="1100" dirty="0">
                <a:solidFill>
                  <a:srgbClr val="003C3B"/>
                </a:solidFill>
                <a:latin typeface="Outfit" pitchFamily="2" charset="0"/>
              </a:rPr>
              <a:t>Cluster of steroid-associated outcomes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FBBCF-38FA-1600-C8F4-C0C5F206F494}"/>
              </a:ext>
            </a:extLst>
          </p:cNvPr>
          <p:cNvSpPr/>
          <p:nvPr/>
        </p:nvSpPr>
        <p:spPr>
          <a:xfrm>
            <a:off x="6317696" y="3098800"/>
            <a:ext cx="2781025" cy="95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0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8D6A-2762-1A4E-9FBC-9768CBDB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E651B-0547-556E-4C29-D2C05273B1F2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7ECE-DCA2-ADCE-FFF1-579E2AA12473}"/>
              </a:ext>
            </a:extLst>
          </p:cNvPr>
          <p:cNvSpPr txBox="1"/>
          <p:nvPr/>
        </p:nvSpPr>
        <p:spPr>
          <a:xfrm>
            <a:off x="113731" y="134834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Rheumatoid Arthritis and Skin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9F544-011B-CCB1-1B80-D7B45B26F716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013C6-0B41-0ECA-5E0A-CB57BD970496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from https://www.cancer.gov/publications/dictionaries/cancer-terms/def/ctla-4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F3E9B19-4384-7A30-20C4-51A01330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31" y="939369"/>
            <a:ext cx="4967042" cy="33951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Variant (</a:t>
            </a:r>
            <a:r>
              <a:rPr lang="en-GB" dirty="0">
                <a:solidFill>
                  <a:srgbClr val="017D69"/>
                </a:solidFill>
              </a:rPr>
              <a:t>rs3087243</a:t>
            </a:r>
            <a:r>
              <a:rPr lang="en-GB" dirty="0"/>
              <a:t>) had high evidence of colocalization </a:t>
            </a:r>
            <a:r>
              <a:rPr lang="en-GB" dirty="0">
                <a:solidFill>
                  <a:srgbClr val="FF0000"/>
                </a:solidFill>
              </a:rPr>
              <a:t>i.e., causal</a:t>
            </a:r>
            <a:r>
              <a:rPr lang="en-GB" dirty="0"/>
              <a:t> for both RA and skin cancer (PP4=1)</a:t>
            </a:r>
            <a:br>
              <a:rPr lang="en-GB" dirty="0"/>
            </a:br>
            <a:endParaRPr lang="en-GB" b="1" dirty="0"/>
          </a:p>
          <a:p>
            <a:pPr marL="0" indent="0">
              <a:buNone/>
            </a:pPr>
            <a:r>
              <a:rPr lang="en-GB" dirty="0"/>
              <a:t>Mapped to </a:t>
            </a:r>
            <a:r>
              <a:rPr lang="en-GB" b="1" i="1" dirty="0">
                <a:solidFill>
                  <a:srgbClr val="017D69"/>
                </a:solidFill>
              </a:rPr>
              <a:t>CTLA4</a:t>
            </a:r>
            <a:r>
              <a:rPr lang="en-GB" dirty="0"/>
              <a:t>  gene.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CTLA4 is a drug target for: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sz="1600" dirty="0"/>
              <a:t>Cancers (e.g., </a:t>
            </a:r>
            <a:r>
              <a:rPr lang="en-GB" sz="1600" b="1" dirty="0">
                <a:solidFill>
                  <a:srgbClr val="017D69"/>
                </a:solidFill>
              </a:rPr>
              <a:t>ipilimumab</a:t>
            </a:r>
            <a:r>
              <a:rPr lang="en-GB" sz="1600" dirty="0"/>
              <a:t>: anti-CTLA4 antibody) 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Inhibits CTLA4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promotes T-cell activation</a:t>
            </a:r>
          </a:p>
          <a:p>
            <a:pPr marL="415859" lvl="2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	&gt; cancer cells targeted and killed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Rheumatoid arthritis (</a:t>
            </a:r>
            <a:r>
              <a:rPr lang="en-GB" sz="1600" b="1" dirty="0">
                <a:solidFill>
                  <a:srgbClr val="017D69"/>
                </a:solidFill>
              </a:rPr>
              <a:t>abatacept</a:t>
            </a:r>
            <a:r>
              <a:rPr lang="en-GB" sz="1600" dirty="0"/>
              <a:t>: CTLA4-Ig)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&gt; Mimics CTLA4 signalling</a:t>
            </a:r>
          </a:p>
          <a:p>
            <a:pPr marL="623788" lvl="3" indent="0">
              <a:buNone/>
            </a:pPr>
            <a:r>
              <a:rPr lang="en-GB" sz="1600" dirty="0">
                <a:solidFill>
                  <a:srgbClr val="017D69"/>
                </a:solidFill>
              </a:rPr>
              <a:t>		&gt; decreasing inflammation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278940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FB5D0B2-C45F-4103-A66D-599F43182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278940"/>
                  </p:ext>
                </p:extLst>
              </p:nvPr>
            </p:nvGraphicFramePr>
            <p:xfrm>
              <a:off x="5031438" y="939369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Rheumatoid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Skin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Cancer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 (1.12 to 1.18)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-0.14 (-0.21 to -0.06)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7E22946-CF71-F98B-1823-9EA0236C7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69"/>
          <a:stretch/>
        </p:blipFill>
        <p:spPr>
          <a:xfrm>
            <a:off x="5693453" y="1952050"/>
            <a:ext cx="3195590" cy="2871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6BF23C-D823-93B6-2F2E-8A983CF0E50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25" name="Picture 24" descr="A graph with red dots and a magnifying glass&#10;&#10;AI-generated content may be incorrect.">
            <a:extLst>
              <a:ext uri="{FF2B5EF4-FFF2-40B4-BE49-F238E27FC236}">
                <a16:creationId xmlns:a16="http://schemas.microsoft.com/office/drawing/2014/main" id="{798A4ADE-DDB9-E1CD-004A-A68242C15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14" y="24636"/>
            <a:ext cx="753050" cy="8745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4823D0-1702-34A6-606A-36C1A8EB41E0}"/>
              </a:ext>
            </a:extLst>
          </p:cNvPr>
          <p:cNvSpPr txBox="1"/>
          <p:nvPr/>
        </p:nvSpPr>
        <p:spPr>
          <a:xfrm>
            <a:off x="3722121" y="31143"/>
            <a:ext cx="4664278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rgbClr val="003C3B"/>
                </a:solidFill>
                <a:latin typeface="Outfit" pitchFamily="2" charset="0"/>
              </a:rPr>
              <a:t>github.com/chr1swallace/</a:t>
            </a:r>
            <a:r>
              <a:rPr lang="en-GB" sz="1050" b="1" dirty="0">
                <a:solidFill>
                  <a:srgbClr val="017D69"/>
                </a:solidFill>
                <a:latin typeface="Outfit" pitchFamily="2" charset="0"/>
              </a:rPr>
              <a:t>coloc</a:t>
            </a:r>
          </a:p>
          <a:p>
            <a:pPr algn="r"/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Wang </a:t>
            </a:r>
            <a:r>
              <a:rPr lang="en-GB" sz="9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900" dirty="0">
                <a:solidFill>
                  <a:srgbClr val="003C3B"/>
                </a:solidFill>
                <a:latin typeface="Outfit" pitchFamily="2" charset="0"/>
              </a:rPr>
              <a:t> 2020. JRSSB. doi:10.1111/rssb.12388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8A35B-B699-9E88-C634-279FC3C19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861" y="1447861"/>
            <a:ext cx="1544873" cy="54724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4FC88AA-74AF-FE61-8AC7-F107D481A7D6}"/>
              </a:ext>
            </a:extLst>
          </p:cNvPr>
          <p:cNvSpPr txBox="1">
            <a:spLocks/>
          </p:cNvSpPr>
          <p:nvPr/>
        </p:nvSpPr>
        <p:spPr>
          <a:xfrm>
            <a:off x="3673010" y="572874"/>
            <a:ext cx="1979947" cy="338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GB" sz="1000" dirty="0"/>
              <a:t>Bethany Voller</a:t>
            </a:r>
            <a:br>
              <a:rPr lang="en-GB" sz="1000" dirty="0"/>
            </a:br>
            <a:endParaRPr lang="en-GB" sz="1000" dirty="0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0034397B-3EB5-07E6-7D07-4A1EE37657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4822642" y="24636"/>
            <a:ext cx="620823" cy="62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CFC3-1E2A-61C0-386B-118662AB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616D9-23DB-0851-8586-40B3AA71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17D69"/>
                </a:solidFill>
              </a:rPr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>
                <a:solidFill>
                  <a:srgbClr val="017D69"/>
                </a:solidFill>
              </a:rPr>
              <a:t>can increase burden of common diseases</a:t>
            </a:r>
            <a:br>
              <a:rPr lang="en-GB" sz="1600" dirty="0">
                <a:solidFill>
                  <a:srgbClr val="017D69"/>
                </a:solidFill>
              </a:rPr>
            </a:br>
            <a:endParaRPr lang="en-GB" sz="1600" dirty="0">
              <a:solidFill>
                <a:srgbClr val="017D6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>
                <a:solidFill>
                  <a:srgbClr val="017D69"/>
                </a:solidFill>
              </a:rPr>
              <a:t>Specific </a:t>
            </a:r>
            <a:r>
              <a:rPr lang="en-GB" sz="1600" b="1" i="1" u="none" strike="noStrike" baseline="0" dirty="0">
                <a:solidFill>
                  <a:srgbClr val="017D69"/>
                </a:solidFill>
              </a:rPr>
              <a:t>loci</a:t>
            </a:r>
            <a:r>
              <a:rPr lang="en-GB" sz="1600" b="1" u="none" strike="noStrike" baseline="0" dirty="0">
                <a:solidFill>
                  <a:srgbClr val="017D69"/>
                </a:solidFill>
              </a:rPr>
              <a:t>  </a:t>
            </a:r>
            <a:r>
              <a:rPr lang="en-GB" sz="1600" u="none" strike="noStrike" baseline="0" dirty="0">
                <a:solidFill>
                  <a:srgbClr val="017D69"/>
                </a:solidFill>
              </a:rPr>
              <a:t>such as known drug target CTLA4 can explain observational and genetic correlations</a:t>
            </a:r>
            <a:br>
              <a:rPr lang="en-GB" sz="1800" b="0" i="0" u="none" strike="noStrike" baseline="0" dirty="0"/>
            </a:br>
            <a:endParaRPr lang="en-GB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F83D9-8A55-6C3A-91D2-78042B29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C6B4D-D5B5-092A-8535-6BFD15790D1D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0A953-EB4A-D903-E780-61A5CE184E71}"/>
              </a:ext>
            </a:extLst>
          </p:cNvPr>
          <p:cNvSpPr txBox="1"/>
          <p:nvPr/>
        </p:nvSpPr>
        <p:spPr>
          <a:xfrm>
            <a:off x="44009" y="459239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29FA1-EA45-F529-7DD0-B8776699B76B}"/>
              </a:ext>
            </a:extLst>
          </p:cNvPr>
          <p:cNvSpPr txBox="1"/>
          <p:nvPr/>
        </p:nvSpPr>
        <p:spPr>
          <a:xfrm>
            <a:off x="44009" y="471431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3AD6F07E-A726-D038-BDAF-F6345EA8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A843A28-F0A8-E535-A942-76EE01F8B8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8390FB1A-1478-E4B5-A3E5-6F21BEB4D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4A52E05-A06F-BCE9-DF60-745F69ADA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F1C07A59-C4D7-B41E-2886-6701D0CB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57B4AF1C-261B-A867-8499-CBF115AA6B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280A45E-571D-2741-28CA-8C104F31C6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601A53-5A7F-DD01-F594-50577540A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A8313AD1-095E-B670-B3B2-CE68FE97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4BFBC8A1-1A42-3E6F-8FC7-D6DE0B7420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08A761C-0F2C-DD3C-553E-F42FAAB6C0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44F4D222-F93B-C3D6-9A23-5E2E8F8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1F9A9-35D1-289D-9FF8-6531612A06AD}"/>
              </a:ext>
            </a:extLst>
          </p:cNvPr>
          <p:cNvSpPr txBox="1"/>
          <p:nvPr/>
        </p:nvSpPr>
        <p:spPr>
          <a:xfrm>
            <a:off x="2752980" y="4839567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64D8C-A3BF-2ECC-55A9-CB11BE4FFCB8}"/>
              </a:ext>
            </a:extLst>
          </p:cNvPr>
          <p:cNvSpPr txBox="1"/>
          <p:nvPr/>
        </p:nvSpPr>
        <p:spPr>
          <a:xfrm>
            <a:off x="161520" y="3563906"/>
            <a:ext cx="775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l"/>
            <a:r>
              <a:rPr lang="en-GB" b="0" u="none" strike="noStrike" baseline="0" dirty="0">
                <a:solidFill>
                  <a:srgbClr val="00C896"/>
                </a:solidFill>
                <a:latin typeface="Outfit" pitchFamily="2" charset="0"/>
              </a:rPr>
              <a:t>		One more example</a:t>
            </a:r>
            <a:r>
              <a:rPr lang="en-GB" b="0" u="none" strike="noStrike" dirty="0">
                <a:solidFill>
                  <a:srgbClr val="00C896"/>
                </a:solidFill>
                <a:latin typeface="Outfit" pitchFamily="2" charset="0"/>
              </a:rPr>
              <a:t> of our ongoing work</a:t>
            </a:r>
            <a:endParaRPr lang="en-GB" b="0" u="none" strike="noStrike" baseline="0" dirty="0">
              <a:solidFill>
                <a:srgbClr val="00C896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4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F71C5-9594-F232-CC6A-3E47EE2D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2564E-CF3D-DD2D-F6F5-516D150A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Medications: </a:t>
            </a:r>
            <a:r>
              <a:rPr lang="en-GB" sz="1800" dirty="0"/>
              <a:t>adverse effects, adherence,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F13BF-A4FA-62DD-0C4B-A142C9CA531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2A5A19-3159-3241-3017-7AD15F3421F2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2022.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 J Clin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Pharmacol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10.1111/bcp.15245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FB8D323B-A953-1A3D-B63F-BA2D94B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839041BB-4960-C247-B5E9-8CE99B03A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6F8D6C5A-E141-897B-9E10-65EB6EF78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B7C5220-2393-73B7-23DF-A935AA1E3D02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4A7A-334C-32CB-AD7D-E56DB16E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C5427-DD4E-DA2F-40C6-33603EB3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6972C-7056-3CB2-671B-388AAF47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adherence, and </a:t>
            </a:r>
            <a:r>
              <a:rPr lang="en-GB" sz="1800" b="1" dirty="0"/>
              <a:t>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1624E-8FCA-EF45-4F88-637F9000A0C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8DAA3-E8B4-6BCA-DB0D-3CC359A5CF1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2022.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 J Clin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Pharmacol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10.1111/bcp.15245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11BF9CAA-CEED-1310-5F53-975E457E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E2737CC2-3495-617D-E574-6FC81F886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6D563D5B-D0DE-2B9C-8ABA-D9A20E727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EC7B05F-EBAB-222D-AA06-CEF52206A689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EDB9-7155-1696-2890-E7D09F1F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4911C-EB21-96A8-7B0E-B8F753FA7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22" y="722269"/>
            <a:ext cx="4109999" cy="38963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02B086-66D8-638E-2B7A-370AD6D70AFB}"/>
              </a:ext>
            </a:extLst>
          </p:cNvPr>
          <p:cNvGrpSpPr/>
          <p:nvPr/>
        </p:nvGrpSpPr>
        <p:grpSpPr>
          <a:xfrm>
            <a:off x="1191766" y="1508394"/>
            <a:ext cx="3109416" cy="777180"/>
            <a:chOff x="2373468" y="2770887"/>
            <a:chExt cx="3109416" cy="7771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62F52E-7A44-29C9-D0C3-7F0C553C57B2}"/>
                </a:ext>
              </a:extLst>
            </p:cNvPr>
            <p:cNvSpPr txBox="1"/>
            <p:nvPr/>
          </p:nvSpPr>
          <p:spPr>
            <a:xfrm>
              <a:off x="2373468" y="3024847"/>
              <a:ext cx="948133" cy="523220"/>
            </a:xfrm>
            <a:prstGeom prst="rect">
              <a:avLst/>
            </a:prstGeom>
            <a:solidFill>
              <a:srgbClr val="F3EBEB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Intestinal</a:t>
              </a:r>
            </a:p>
            <a:p>
              <a:r>
                <a:rPr lang="en-GB" sz="1400" dirty="0"/>
                <a:t>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4EEFB1-93D8-63F3-BAA5-1CAE00FF0A28}"/>
                </a:ext>
              </a:extLst>
            </p:cNvPr>
            <p:cNvSpPr txBox="1"/>
            <p:nvPr/>
          </p:nvSpPr>
          <p:spPr>
            <a:xfrm>
              <a:off x="4541800" y="2770887"/>
              <a:ext cx="941084" cy="307777"/>
            </a:xfrm>
            <a:prstGeom prst="rect">
              <a:avLst/>
            </a:prstGeom>
            <a:solidFill>
              <a:srgbClr val="F3EBEB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Liver cell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24EF7-6AB1-649D-628C-0EBD713F7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23964"/>
            <a:ext cx="2660367" cy="2008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BE357A-6DA2-9E79-9FD2-77BD3DE12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172" y="637014"/>
            <a:ext cx="2449392" cy="952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E5E051-230D-B672-4333-67F6BC7BA313}"/>
              </a:ext>
            </a:extLst>
          </p:cNvPr>
          <p:cNvSpPr txBox="1"/>
          <p:nvPr/>
        </p:nvSpPr>
        <p:spPr>
          <a:xfrm>
            <a:off x="4620215" y="4188263"/>
            <a:ext cx="4516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rgbClr val="003C3B"/>
                </a:solidFill>
                <a:latin typeface="Outfit" pitchFamily="2" charset="0"/>
              </a:rPr>
              <a:t>SLCO1B1 </a:t>
            </a: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*5 genetic variant carriers were more likely to discontinue treatment in UKB GP data </a:t>
            </a:r>
          </a:p>
        </p:txBody>
      </p:sp>
    </p:spTree>
    <p:extLst>
      <p:ext uri="{BB962C8B-B14F-4D97-AF65-F5344CB8AC3E}">
        <p14:creationId xmlns:p14="http://schemas.microsoft.com/office/powerpoint/2010/main" val="60647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09A4-61A1-EB33-28DE-1687237B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B2C6F-5E60-7B0F-44EA-8B0AAC69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</a:t>
            </a:r>
            <a:r>
              <a:rPr lang="en-GB" sz="1800" b="1" dirty="0"/>
              <a:t>adherence</a:t>
            </a:r>
            <a:r>
              <a:rPr lang="en-GB" sz="1800" dirty="0"/>
              <a:t>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D46F28-EB9D-0CC3-2494-708983C01C4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E410F-F340-B53F-6F11-BC11948C69D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  <a:endParaRPr lang="en-GB" sz="800" dirty="0">
              <a:solidFill>
                <a:srgbClr val="003C3B"/>
              </a:solidFill>
              <a:latin typeface="Outfit" pitchFamily="2" charset="0"/>
            </a:endParaRP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BDA7869F-8B8C-3893-0966-A7D7639D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41FB128C-6948-3E51-5BF1-84890B96F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0F643EEC-30AF-DA12-DFC0-49057045B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FB5EC33-9D3B-4934-8D38-A944562DAEC1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01E15-432C-3C16-284A-123FED3C4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51B3DC-B144-CC12-5A20-4D5F7C3BBF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2"/>
          <a:stretch/>
        </p:blipFill>
        <p:spPr bwMode="auto">
          <a:xfrm>
            <a:off x="706450" y="1482417"/>
            <a:ext cx="7731099" cy="3145793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74CE17-4D24-9220-6F8F-6267927D009A}"/>
              </a:ext>
            </a:extLst>
          </p:cNvPr>
          <p:cNvSpPr txBox="1"/>
          <p:nvPr/>
        </p:nvSpPr>
        <p:spPr>
          <a:xfrm>
            <a:off x="525600" y="705898"/>
            <a:ext cx="461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Outfit" pitchFamily="2" charset="0"/>
              </a:rPr>
              <a:t>PDC</a:t>
            </a:r>
            <a:r>
              <a:rPr lang="en-GB" sz="1200" dirty="0">
                <a:latin typeface="Outfit" pitchFamily="2" charset="0"/>
              </a:rPr>
              <a:t> = Proportion of days covered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375F2A-4426-756B-BB87-2F1B0409C554}"/>
                  </a:ext>
                </a:extLst>
              </p:cNvPr>
              <p:cNvSpPr txBox="1"/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𝑡𝑎𝑏𝑙𝑒𝑡𝑠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⋅100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375F2A-4426-756B-BB87-2F1B0409C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blipFill>
                <a:blip r:embed="rId7"/>
                <a:stretch>
                  <a:fillRect t="-3175" r="-857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195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1506-67C9-225E-3F25-C4CDD154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AAE5B-9CB9-2B74-72C9-B9DD8442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</a:t>
            </a:r>
            <a:r>
              <a:rPr lang="en-GB" sz="1800" dirty="0"/>
              <a:t>adverse effects, </a:t>
            </a:r>
            <a:r>
              <a:rPr lang="en-GB" sz="1800" b="1" dirty="0"/>
              <a:t>adherence</a:t>
            </a:r>
            <a:r>
              <a:rPr lang="en-GB" sz="1800" dirty="0"/>
              <a:t>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BDB4B-0AEB-C33C-17BF-869149497A4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E0AAA2-06D5-73BC-FE12-7B2DFCF27B04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  <a:endParaRPr lang="en-GB" sz="800" dirty="0">
              <a:solidFill>
                <a:srgbClr val="003C3B"/>
              </a:solidFill>
              <a:latin typeface="Outfit" pitchFamily="2" charset="0"/>
            </a:endParaRP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9255DB11-3791-E872-E92C-4E2611D2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DB515F2D-EBED-2EE7-1EA1-1161E4EA11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4F92AC7A-B71E-830A-DBC7-EC0D5D406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FD2F591D-902D-1506-B94B-1A56C39DDE69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EE2EE-F99D-F6FF-6ECB-FAE19D0E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C4DF1E-DAF0-06F6-8C10-6C8074321018}"/>
              </a:ext>
            </a:extLst>
          </p:cNvPr>
          <p:cNvSpPr txBox="1"/>
          <p:nvPr/>
        </p:nvSpPr>
        <p:spPr>
          <a:xfrm>
            <a:off x="525600" y="705898"/>
            <a:ext cx="461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Outfit" pitchFamily="2" charset="0"/>
              </a:rPr>
              <a:t>PDC</a:t>
            </a:r>
            <a:r>
              <a:rPr lang="en-GB" sz="1200" dirty="0">
                <a:latin typeface="Outfit" pitchFamily="2" charset="0"/>
              </a:rPr>
              <a:t> = Proportion of days covered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E7806-BC88-D299-0E11-231A2E0A5A86}"/>
                  </a:ext>
                </a:extLst>
              </p:cNvPr>
              <p:cNvSpPr txBox="1"/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𝑡𝑎𝑏𝑙𝑒𝑡𝑠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⋅100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E7806-BC88-D299-0E11-231A2E0A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48" y="657595"/>
                <a:ext cx="2136739" cy="383375"/>
              </a:xfrm>
              <a:prstGeom prst="rect">
                <a:avLst/>
              </a:prstGeom>
              <a:blipFill>
                <a:blip r:embed="rId6"/>
                <a:stretch>
                  <a:fillRect t="-3175" r="-857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F54CA9-0360-A515-3949-19F01A898E64}"/>
              </a:ext>
            </a:extLst>
          </p:cNvPr>
          <p:cNvSpPr txBox="1"/>
          <p:nvPr/>
        </p:nvSpPr>
        <p:spPr>
          <a:xfrm>
            <a:off x="160362" y="1295945"/>
            <a:ext cx="6400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Lower adherence (PDC) associated with less LDL reduction in first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092C0-3EA7-2E7E-0300-8DB5CDD99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6" y="2051976"/>
            <a:ext cx="8442370" cy="2907470"/>
          </a:xfrm>
          <a:prstGeom prst="rect">
            <a:avLst/>
          </a:prstGeom>
        </p:spPr>
      </p:pic>
      <p:pic>
        <p:nvPicPr>
          <p:cNvPr id="9" name="Picture 8" descr="A graph with red dots and blue dots&#10;&#10;Description automatically generated">
            <a:extLst>
              <a:ext uri="{FF2B5EF4-FFF2-40B4-BE49-F238E27FC236}">
                <a16:creationId xmlns:a16="http://schemas.microsoft.com/office/drawing/2014/main" id="{FAEE11C7-964D-2975-BD37-815034B0E8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0" t="38995" r="157" b="35875"/>
          <a:stretch/>
        </p:blipFill>
        <p:spPr bwMode="auto">
          <a:xfrm>
            <a:off x="8367581" y="4259567"/>
            <a:ext cx="751019" cy="7458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1C5B4-B9AE-C7B8-30CD-060DD507219F}"/>
              </a:ext>
            </a:extLst>
          </p:cNvPr>
          <p:cNvSpPr txBox="1"/>
          <p:nvPr/>
        </p:nvSpPr>
        <p:spPr>
          <a:xfrm>
            <a:off x="6212140" y="162354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3C3E"/>
                </a:solidFill>
                <a:latin typeface="Outfit" pitchFamily="2" charset="0"/>
              </a:rPr>
              <a:t>PDC &lt;95%</a:t>
            </a:r>
          </a:p>
          <a:p>
            <a:r>
              <a:rPr lang="en-GB" sz="1200" dirty="0">
                <a:solidFill>
                  <a:srgbClr val="003C3E"/>
                </a:solidFill>
                <a:latin typeface="Outfit" pitchFamily="2" charset="0"/>
              </a:rPr>
              <a:t>   N=22,710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6559B-085B-B73A-9417-C29B95DC7332}"/>
              </a:ext>
            </a:extLst>
          </p:cNvPr>
          <p:cNvSpPr txBox="1"/>
          <p:nvPr/>
        </p:nvSpPr>
        <p:spPr>
          <a:xfrm>
            <a:off x="1857418" y="1628284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3C3E"/>
                </a:solidFill>
                <a:latin typeface="Outfit" pitchFamily="2" charset="0"/>
              </a:rPr>
              <a:t>PDC &gt;=95%</a:t>
            </a:r>
          </a:p>
          <a:p>
            <a:r>
              <a:rPr lang="en-GB" sz="1200" dirty="0">
                <a:solidFill>
                  <a:srgbClr val="003C3E"/>
                </a:solidFill>
                <a:latin typeface="Outfit" pitchFamily="2" charset="0"/>
              </a:rPr>
              <a:t>   N=33,332</a:t>
            </a:r>
          </a:p>
        </p:txBody>
      </p:sp>
    </p:spTree>
    <p:extLst>
      <p:ext uri="{BB962C8B-B14F-4D97-AF65-F5344CB8AC3E}">
        <p14:creationId xmlns:p14="http://schemas.microsoft.com/office/powerpoint/2010/main" val="75954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3C63-85EE-295F-CF05-E48856C0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A9474-A315-9ED8-F3F1-29CA1009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169915"/>
            <a:ext cx="7305957" cy="461925"/>
          </a:xfrm>
        </p:spPr>
        <p:txBody>
          <a:bodyPr/>
          <a:lstStyle/>
          <a:p>
            <a:r>
              <a:rPr lang="en-GB" sz="1800" b="1" dirty="0"/>
              <a:t>Statins: adverse effects</a:t>
            </a:r>
            <a:r>
              <a:rPr lang="en-GB" sz="1800" dirty="0"/>
              <a:t>, adherence, and pharmacogenetics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7EB47-16C8-6AFB-3337-B5207FDDD21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510DD-7EB7-E616-C64C-33EF2DCD6C33}"/>
              </a:ext>
            </a:extLst>
          </p:cNvPr>
          <p:cNvSpPr txBox="1"/>
          <p:nvPr/>
        </p:nvSpPr>
        <p:spPr>
          <a:xfrm>
            <a:off x="25400" y="4979267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“Understanding the causes and consequences of low statin adherence: evidence from UK Biobank primary care data”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59E34F21-0163-7864-B3C5-39885399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9" y="899090"/>
            <a:ext cx="408470" cy="4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erson in a suit&#10;&#10;AI-generated content may be incorrect.">
            <a:extLst>
              <a:ext uri="{FF2B5EF4-FFF2-40B4-BE49-F238E27FC236}">
                <a16:creationId xmlns:a16="http://schemas.microsoft.com/office/drawing/2014/main" id="{F4607E20-9A55-F291-98E9-E92613A11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682555" y="899089"/>
            <a:ext cx="428060" cy="428060"/>
          </a:xfrm>
          <a:prstGeom prst="rect">
            <a:avLst/>
          </a:prstGeom>
        </p:spPr>
      </p:pic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02E59423-CCED-3899-6809-41DBF2A70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70" y="28412"/>
            <a:ext cx="858830" cy="858830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184943B-7CE9-1677-25B7-EEB7EC27BB00}"/>
              </a:ext>
            </a:extLst>
          </p:cNvPr>
          <p:cNvSpPr txBox="1">
            <a:spLocks/>
          </p:cNvSpPr>
          <p:nvPr/>
        </p:nvSpPr>
        <p:spPr>
          <a:xfrm>
            <a:off x="6953250" y="79486"/>
            <a:ext cx="1373057" cy="1453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br>
              <a:rPr lang="en-GB" sz="1000" dirty="0"/>
            </a:br>
            <a:r>
              <a:rPr lang="en-GB" sz="1000" dirty="0"/>
              <a:t>Dr </a:t>
            </a:r>
            <a:r>
              <a:rPr lang="en-GB" sz="1000" b="1" dirty="0"/>
              <a:t>Deniz </a:t>
            </a:r>
            <a:r>
              <a:rPr lang="en-GB" sz="1000" b="1" dirty="0" err="1"/>
              <a:t>Türkmen</a:t>
            </a: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en-GB" sz="10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and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Jane Masoli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Prof </a:t>
            </a:r>
            <a:r>
              <a:rPr lang="en-GB" sz="1000" b="1" dirty="0"/>
              <a:t>Jack Bowden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000" dirty="0"/>
              <a:t>Dr </a:t>
            </a:r>
            <a:r>
              <a:rPr lang="en-GB" sz="1000" b="1" dirty="0"/>
              <a:t>Xiaoran Liang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CE5B-FB11-2353-0651-9B4E4CCBA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755" y="1346030"/>
            <a:ext cx="634860" cy="70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2267A-D67F-A597-A29B-74BA0A87C657}"/>
              </a:ext>
            </a:extLst>
          </p:cNvPr>
          <p:cNvSpPr txBox="1"/>
          <p:nvPr/>
        </p:nvSpPr>
        <p:spPr>
          <a:xfrm>
            <a:off x="160362" y="1295945"/>
            <a:ext cx="6400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Higher adherence (PDC) associated with:</a:t>
            </a:r>
          </a:p>
          <a:p>
            <a:endParaRPr lang="en-GB" sz="1400" dirty="0">
              <a:solidFill>
                <a:srgbClr val="003C3E"/>
              </a:solidFill>
              <a:latin typeface="Outfit" pitchFamily="2" charset="0"/>
            </a:endParaRPr>
          </a:p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	Improved cardiovascular prevention</a:t>
            </a:r>
          </a:p>
          <a:p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	Increased risk of some GEMINI diagnoses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F9680-42CC-F06A-6C88-A60C167AE795}"/>
              </a:ext>
            </a:extLst>
          </p:cNvPr>
          <p:cNvSpPr txBox="1"/>
          <p:nvPr/>
        </p:nvSpPr>
        <p:spPr>
          <a:xfrm>
            <a:off x="160362" y="631840"/>
            <a:ext cx="6400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17D69"/>
                </a:solidFill>
                <a:latin typeface="Outfit" pitchFamily="2" charset="0"/>
              </a:rPr>
              <a:t>Hypothesis: </a:t>
            </a:r>
            <a:r>
              <a:rPr lang="en-GB" sz="1400" dirty="0">
                <a:solidFill>
                  <a:srgbClr val="003C3E"/>
                </a:solidFill>
                <a:latin typeface="Outfit" pitchFamily="2" charset="0"/>
              </a:rPr>
              <a:t>adherence associated with multimorbidity outcomes?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C79F5-EA59-BC08-1EAF-3334C36CD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25" y="1677030"/>
            <a:ext cx="321847" cy="307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6609E-5A14-CB90-5CC0-70DBD8D34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25" y="1985984"/>
            <a:ext cx="321847" cy="315501"/>
          </a:xfrm>
          <a:prstGeom prst="rect">
            <a:avLst/>
          </a:prstGeom>
        </p:spPr>
      </p:pic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5102AFEA-047F-5351-4D82-6A2F086F2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330267"/>
              </p:ext>
            </p:extLst>
          </p:nvPr>
        </p:nvGraphicFramePr>
        <p:xfrm>
          <a:off x="195505" y="2677037"/>
          <a:ext cx="8681889" cy="1991337"/>
        </p:xfrm>
        <a:graphic>
          <a:graphicData uri="http://schemas.openxmlformats.org/drawingml/2006/table">
            <a:tbl>
              <a:tblPr firstRow="1" firstCol="1" bandRow="1"/>
              <a:tblGrid>
                <a:gridCol w="2407285">
                  <a:extLst>
                    <a:ext uri="{9D8B030D-6E8A-4147-A177-3AD203B41FA5}">
                      <a16:colId xmlns:a16="http://schemas.microsoft.com/office/drawing/2014/main" val="270901199"/>
                    </a:ext>
                  </a:extLst>
                </a:gridCol>
                <a:gridCol w="688022">
                  <a:extLst>
                    <a:ext uri="{9D8B030D-6E8A-4147-A177-3AD203B41FA5}">
                      <a16:colId xmlns:a16="http://schemas.microsoft.com/office/drawing/2014/main" val="648479856"/>
                    </a:ext>
                  </a:extLst>
                </a:gridCol>
                <a:gridCol w="559435">
                  <a:extLst>
                    <a:ext uri="{9D8B030D-6E8A-4147-A177-3AD203B41FA5}">
                      <a16:colId xmlns:a16="http://schemas.microsoft.com/office/drawing/2014/main" val="157629818"/>
                    </a:ext>
                  </a:extLst>
                </a:gridCol>
                <a:gridCol w="668973">
                  <a:extLst>
                    <a:ext uri="{9D8B030D-6E8A-4147-A177-3AD203B41FA5}">
                      <a16:colId xmlns:a16="http://schemas.microsoft.com/office/drawing/2014/main" val="2656540139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4059362701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3523510711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2927066470"/>
                    </a:ext>
                  </a:extLst>
                </a:gridCol>
                <a:gridCol w="681823">
                  <a:extLst>
                    <a:ext uri="{9D8B030D-6E8A-4147-A177-3AD203B41FA5}">
                      <a16:colId xmlns:a16="http://schemas.microsoft.com/office/drawing/2014/main" val="1691216945"/>
                    </a:ext>
                  </a:extLst>
                </a:gridCol>
                <a:gridCol w="817417">
                  <a:extLst>
                    <a:ext uri="{9D8B030D-6E8A-4147-A177-3AD203B41FA5}">
                      <a16:colId xmlns:a16="http://schemas.microsoft.com/office/drawing/2014/main" val="3564139332"/>
                    </a:ext>
                  </a:extLst>
                </a:gridCol>
                <a:gridCol w="818378">
                  <a:extLst>
                    <a:ext uri="{9D8B030D-6E8A-4147-A177-3AD203B41FA5}">
                      <a16:colId xmlns:a16="http://schemas.microsoft.com/office/drawing/2014/main" val="354813805"/>
                    </a:ext>
                  </a:extLst>
                </a:gridCol>
              </a:tblGrid>
              <a:tr h="5910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Outcome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 err="1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GB" sz="1400" b="1" kern="0" baseline="-25000" dirty="0" err="1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%case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baseline="-2500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low PDC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%case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baseline="-2500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high PDC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HR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95%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CI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 </a:t>
                      </a:r>
                      <a:b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</a:br>
                      <a:r>
                        <a:rPr lang="en-GB" sz="1400" b="1" i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(FDR</a:t>
                      </a:r>
                      <a:r>
                        <a:rPr lang="en-GB" sz="1400" b="1" kern="0" dirty="0">
                          <a:solidFill>
                            <a:srgbClr val="F5F5F5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1200" kern="100" dirty="0">
                        <a:solidFill>
                          <a:srgbClr val="F5F5F5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086196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Coronary Heart Disease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43,078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3,538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10.82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7.98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0.72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0.89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5*10-5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0.008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93165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Stroke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53,634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1,546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3.91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2.81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0.75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0.88</a:t>
                      </a:r>
                      <a:endParaRPr lang="en-GB" sz="1100" kern="1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6*10-4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97904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Peripheral Arterial Disease</a:t>
                      </a:r>
                      <a:endParaRPr lang="en-GB" sz="12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55,197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2.31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1.44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0.67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2*10-4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n-GB" sz="110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98070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Iron Deficiency Anaemia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54,537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1,940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3.03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3.57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1.31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2.94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3*10-3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0.05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18528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Cataracts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53,251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4,517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6.86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8.56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1.23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1.38</a:t>
                      </a:r>
                      <a:endParaRPr lang="en-GB" sz="1100" kern="10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1*10-3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84567"/>
                  </a:ext>
                </a:extLst>
              </a:tr>
              <a:tr h="233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0" kern="0" dirty="0">
                          <a:solidFill>
                            <a:srgbClr val="FF0000"/>
                          </a:solidFill>
                          <a:effectLst/>
                          <a:latin typeface="Outfit" pitchFamily="2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Chronic Kidney Disease</a:t>
                      </a:r>
                      <a:endParaRPr lang="en-GB" sz="1200" b="0" kern="100" dirty="0">
                        <a:solidFill>
                          <a:srgbClr val="FF0000"/>
                        </a:solidFill>
                        <a:effectLst/>
                        <a:latin typeface="Outfit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53,094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4,154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7.12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8.06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1.23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1.09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1.39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7*10-4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n-GB" sz="1100" kern="10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352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669FF8-B4A5-BC69-8AB3-5A0D00BA5301}"/>
              </a:ext>
            </a:extLst>
          </p:cNvPr>
          <p:cNvSpPr txBox="1"/>
          <p:nvPr/>
        </p:nvSpPr>
        <p:spPr>
          <a:xfrm>
            <a:off x="801858" y="4735833"/>
            <a:ext cx="83944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003C3E"/>
                </a:solidFill>
                <a:latin typeface="Outfit" pitchFamily="2" charset="0"/>
              </a:rPr>
              <a:t>Analysis of incident outcomes after statin treatment initiation. Exposure is PDC&gt;95% in first year vs. &lt;50%. Adjusted for age and sex.</a:t>
            </a:r>
          </a:p>
        </p:txBody>
      </p:sp>
    </p:spTree>
    <p:extLst>
      <p:ext uri="{BB962C8B-B14F-4D97-AF65-F5344CB8AC3E}">
        <p14:creationId xmlns:p14="http://schemas.microsoft.com/office/powerpoint/2010/main" val="10081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5315-04DA-CF47-2CAE-181C9D69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477C9-428B-5D4F-A81B-C1373CD2538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F52FA-6EE8-1C6A-89A6-613BEFB8E198}"/>
              </a:ext>
            </a:extLst>
          </p:cNvPr>
          <p:cNvSpPr txBox="1"/>
          <p:nvPr/>
        </p:nvSpPr>
        <p:spPr>
          <a:xfrm>
            <a:off x="113730" y="134834"/>
            <a:ext cx="877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Despite improvements in longevity, the proportion of life spent in poorer health has changed little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5923B-FA3F-B76D-6183-C795C7757C94}"/>
              </a:ext>
            </a:extLst>
          </p:cNvPr>
          <p:cNvSpPr txBox="1"/>
          <p:nvPr/>
        </p:nvSpPr>
        <p:spPr>
          <a:xfrm>
            <a:off x="1877721" y="919588"/>
            <a:ext cx="7134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 Estimated number of years spent in good health and poorer health in the UK, 2000 to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5F436-8377-75F4-523A-697A26D59794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Source data: World Health Organization, The Global Health Observatory - Life expectancy and Healthy life expectancy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D6392-AD21-AE01-DC2F-D0D964153ED2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6FE98-A52E-3B40-C83C-83F340C5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38" y="1238353"/>
            <a:ext cx="5953964" cy="35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BC600-F71E-494E-21BF-A2A2EDDA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03D298-8500-DF06-80F1-03BFAFE62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20" y="855551"/>
            <a:ext cx="8235197" cy="309566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Substantial observational and genetic correlation between long-term conditions</a:t>
            </a:r>
          </a:p>
          <a:p>
            <a:pPr marL="285750" indent="-285750"/>
            <a:endParaRPr lang="en-GB" sz="16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BMI genetics affects 55% of condition-pairs tested, confirming </a:t>
            </a:r>
            <a:r>
              <a:rPr lang="en-GB" sz="1600" b="1" i="0" u="none" strike="noStrike" baseline="0" dirty="0"/>
              <a:t>role of obesity in multimorbidity</a:t>
            </a:r>
            <a:br>
              <a:rPr lang="en-GB" sz="1600" b="1" i="0" u="none" strike="noStrike" baseline="0" dirty="0"/>
            </a:br>
            <a:endParaRPr lang="en-GB" sz="1600" b="1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Specific pathways such as </a:t>
            </a:r>
            <a:r>
              <a:rPr lang="en-GB" sz="1600" dirty="0">
                <a:solidFill>
                  <a:srgbClr val="C00000"/>
                </a:solidFill>
              </a:rPr>
              <a:t>iron overload </a:t>
            </a:r>
            <a:r>
              <a:rPr lang="en-GB" sz="1600" dirty="0"/>
              <a:t>can increase burden of common diseases</a:t>
            </a:r>
            <a:br>
              <a:rPr lang="en-GB" sz="1600" dirty="0"/>
            </a:br>
            <a:endParaRPr lang="en-GB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baseline="0" dirty="0"/>
              <a:t>Specific </a:t>
            </a:r>
            <a:r>
              <a:rPr lang="en-GB" sz="1600" b="1" i="1" u="none" strike="noStrike" baseline="0" dirty="0"/>
              <a:t>loci</a:t>
            </a:r>
            <a:r>
              <a:rPr lang="en-GB" sz="1600" b="1" u="none" strike="noStrike" baseline="0" dirty="0"/>
              <a:t>  </a:t>
            </a:r>
            <a:r>
              <a:rPr lang="en-GB" sz="1600" u="none" strike="noStrike" baseline="0" dirty="0"/>
              <a:t>such as known drug target CTLA4 can explain observational and genetic correlations</a:t>
            </a:r>
            <a:br>
              <a:rPr lang="en-GB" sz="1600" u="none" strike="noStrike" baseline="0" dirty="0"/>
            </a:br>
            <a:endParaRPr lang="en-GB" sz="160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17D69"/>
                </a:solidFill>
              </a:rPr>
              <a:t>Common medications such as statins can increase risk of other long-term conditions</a:t>
            </a:r>
            <a:br>
              <a:rPr lang="en-GB" sz="1800" b="0" i="0" u="none" strike="noStrike" baseline="0" dirty="0">
                <a:solidFill>
                  <a:srgbClr val="017D69"/>
                </a:solidFill>
              </a:rPr>
            </a:br>
            <a:endParaRPr lang="en-GB" sz="1800" b="0" i="0" u="none" strike="noStrike" baseline="0" dirty="0">
              <a:solidFill>
                <a:srgbClr val="017D6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0" i="0" u="none" strike="noStrike" baseline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0F7BC-0A2A-3BF2-02C4-77D191FE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20" y="219010"/>
            <a:ext cx="6919882" cy="461925"/>
          </a:xfrm>
        </p:spPr>
        <p:txBody>
          <a:bodyPr/>
          <a:lstStyle/>
          <a:p>
            <a:r>
              <a:rPr lang="en-GB" sz="2000" b="1" dirty="0"/>
              <a:t>Summary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68075-FA48-DFC0-6B10-9CF99188FECB}"/>
              </a:ext>
            </a:extLst>
          </p:cNvPr>
          <p:cNvSpPr/>
          <p:nvPr/>
        </p:nvSpPr>
        <p:spPr>
          <a:xfrm>
            <a:off x="316800" y="4161372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159E8-1968-EC5E-ED05-B2123A2CC1DA}"/>
              </a:ext>
            </a:extLst>
          </p:cNvPr>
          <p:cNvSpPr txBox="1"/>
          <p:nvPr/>
        </p:nvSpPr>
        <p:spPr>
          <a:xfrm>
            <a:off x="44009" y="4476286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doi:10.1016/j.ebiom.2025.105584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1CE46-FEC0-5547-1E1E-960AF9D55ABC}"/>
              </a:ext>
            </a:extLst>
          </p:cNvPr>
          <p:cNvSpPr txBox="1"/>
          <p:nvPr/>
        </p:nvSpPr>
        <p:spPr>
          <a:xfrm>
            <a:off x="44009" y="4598206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 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doi:10.1101/2024.07.10.24309772</a:t>
            </a:r>
          </a:p>
        </p:txBody>
      </p:sp>
      <p:pic>
        <p:nvPicPr>
          <p:cNvPr id="9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2A0C6231-62AF-A1B9-493C-D86DDFEB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73" y="360642"/>
            <a:ext cx="286427" cy="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61B3C49-C0CE-28E4-256E-6446CB333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120" y="69928"/>
            <a:ext cx="291567" cy="281296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7DB05192-4CAB-D60F-D82F-7993C52AB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813652" y="677409"/>
            <a:ext cx="286123" cy="286123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2BEF1004-21D0-155F-1490-CD3D0E6445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986364"/>
            <a:ext cx="293235" cy="293235"/>
          </a:xfrm>
          <a:prstGeom prst="rect">
            <a:avLst/>
          </a:prstGeom>
        </p:spPr>
      </p:pic>
      <p:pic>
        <p:nvPicPr>
          <p:cNvPr id="13" name="Picture 6" descr=" Ninon Mounier  ">
            <a:extLst>
              <a:ext uri="{FF2B5EF4-FFF2-40B4-BE49-F238E27FC236}">
                <a16:creationId xmlns:a16="http://schemas.microsoft.com/office/drawing/2014/main" id="{0F2E7088-DAF7-98E1-D003-3C5B94E6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70" y="676080"/>
            <a:ext cx="293236" cy="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4F63376D-840F-F00F-FD04-61DD5F702C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70" y="364455"/>
            <a:ext cx="293236" cy="297147"/>
          </a:xfrm>
          <a:prstGeom prst="rect">
            <a:avLst/>
          </a:prstGeom>
        </p:spPr>
      </p:pic>
      <p:pic>
        <p:nvPicPr>
          <p:cNvPr id="15" name="Picture 14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E5321249-9775-BB49-A5E8-F90B20513C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8500969" y="57493"/>
            <a:ext cx="293731" cy="293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137AC9-FA35-5B33-0E44-A6A6C3B78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238" y="982195"/>
            <a:ext cx="293235" cy="293235"/>
          </a:xfrm>
          <a:prstGeom prst="rect">
            <a:avLst/>
          </a:prstGeom>
        </p:spPr>
      </p:pic>
      <p:pic>
        <p:nvPicPr>
          <p:cNvPr id="7" name="Picture 2" descr="Professor David Melzer  ">
            <a:extLst>
              <a:ext uri="{FF2B5EF4-FFF2-40B4-BE49-F238E27FC236}">
                <a16:creationId xmlns:a16="http://schemas.microsoft.com/office/drawing/2014/main" id="{FA2B58AB-253B-7F50-A5B5-6028189A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68" y="2289108"/>
            <a:ext cx="280536" cy="2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taking a selfie&#10;&#10;AI-generated content may be incorrect.">
            <a:extLst>
              <a:ext uri="{FF2B5EF4-FFF2-40B4-BE49-F238E27FC236}">
                <a16:creationId xmlns:a16="http://schemas.microsoft.com/office/drawing/2014/main" id="{785326D5-A14F-7A7D-C8F2-CD2F7280D8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8800960" y="2286014"/>
            <a:ext cx="286123" cy="286123"/>
          </a:xfrm>
          <a:prstGeom prst="rect">
            <a:avLst/>
          </a:prstGeom>
        </p:spPr>
      </p:pic>
      <p:pic>
        <p:nvPicPr>
          <p:cNvPr id="18" name="Picture 1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8B48490D-C658-CE7B-E889-9BC2FEFA64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8493146" y="2001981"/>
            <a:ext cx="280535" cy="269474"/>
          </a:xfrm>
          <a:prstGeom prst="rect">
            <a:avLst/>
          </a:prstGeom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7AF19295-2875-FAD3-29B4-DE5AF365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97" y="2020661"/>
            <a:ext cx="280536" cy="2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8EFA7A-1975-AFFD-B0FB-9240E3EF4C91}"/>
              </a:ext>
            </a:extLst>
          </p:cNvPr>
          <p:cNvSpPr txBox="1"/>
          <p:nvPr/>
        </p:nvSpPr>
        <p:spPr>
          <a:xfrm>
            <a:off x="2752980" y="4723455"/>
            <a:ext cx="64620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Lucas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BMJ Open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10.1136/bmjopen-2023-081926 </a:t>
            </a:r>
          </a:p>
        </p:txBody>
      </p:sp>
      <p:pic>
        <p:nvPicPr>
          <p:cNvPr id="23" name="Picture 22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753E196E-5BE3-EC61-8A7B-836C2652F6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869" y="3190953"/>
            <a:ext cx="311611" cy="311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19BCE2-5F83-6323-B93F-3DA83C4344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2555" y="3555376"/>
            <a:ext cx="302377" cy="333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EB0026-1D83-D061-66C0-22C09D77030C}"/>
              </a:ext>
            </a:extLst>
          </p:cNvPr>
          <p:cNvSpPr txBox="1"/>
          <p:nvPr/>
        </p:nvSpPr>
        <p:spPr>
          <a:xfrm>
            <a:off x="25400" y="4848641"/>
            <a:ext cx="9189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Türkmen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2025.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doi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: 10.1101/2025.01.23.25321011</a:t>
            </a:r>
          </a:p>
        </p:txBody>
      </p:sp>
    </p:spTree>
    <p:extLst>
      <p:ext uri="{BB962C8B-B14F-4D97-AF65-F5344CB8AC3E}">
        <p14:creationId xmlns:p14="http://schemas.microsoft.com/office/powerpoint/2010/main" val="47120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2D1A-6311-3B67-5DFB-0AF8342E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91B3510-F7EF-851C-F96D-B29B3A829F8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51CD361-2C22-EE7F-E831-5E4DF6D0633C}"/>
              </a:ext>
            </a:extLst>
          </p:cNvPr>
          <p:cNvSpPr txBox="1">
            <a:spLocks/>
          </p:cNvSpPr>
          <p:nvPr/>
        </p:nvSpPr>
        <p:spPr>
          <a:xfrm>
            <a:off x="810188" y="1173388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Thank you!</a:t>
            </a:r>
            <a:endParaRPr lang="en-GB" sz="1800" b="1" dirty="0"/>
          </a:p>
        </p:txBody>
      </p:sp>
      <p:pic>
        <p:nvPicPr>
          <p:cNvPr id="6" name="Picture 5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77EA39A-9941-342D-1231-8BC7C69D6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92" y="47238"/>
            <a:ext cx="1028133" cy="346139"/>
          </a:xfrm>
          <a:prstGeom prst="rect">
            <a:avLst/>
          </a:prstGeom>
        </p:spPr>
      </p:pic>
      <p:pic>
        <p:nvPicPr>
          <p:cNvPr id="12" name="Picture 1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66F00146-6215-4E39-60B9-B28F0435E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48" b="-2"/>
          <a:stretch/>
        </p:blipFill>
        <p:spPr>
          <a:xfrm>
            <a:off x="5466834" y="3203538"/>
            <a:ext cx="1261282" cy="238313"/>
          </a:xfrm>
          <a:prstGeom prst="rect">
            <a:avLst/>
          </a:prstGeom>
        </p:spPr>
      </p:pic>
      <p:pic>
        <p:nvPicPr>
          <p:cNvPr id="15" name="Picture 14" descr="A blue and grey logo&#10;&#10;AI-generated content may be incorrect.">
            <a:extLst>
              <a:ext uri="{FF2B5EF4-FFF2-40B4-BE49-F238E27FC236}">
                <a16:creationId xmlns:a16="http://schemas.microsoft.com/office/drawing/2014/main" id="{A4E0E7F9-48D6-5AC6-758D-825F9E448D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2" y="3857026"/>
            <a:ext cx="1028133" cy="271090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7E0FBE40-3BD1-7625-ED17-8E5BB0E3915F}"/>
              </a:ext>
            </a:extLst>
          </p:cNvPr>
          <p:cNvSpPr txBox="1">
            <a:spLocks/>
          </p:cNvSpPr>
          <p:nvPr/>
        </p:nvSpPr>
        <p:spPr>
          <a:xfrm>
            <a:off x="7057813" y="3113887"/>
            <a:ext cx="2086187" cy="19003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1400" b="1" dirty="0">
                <a:solidFill>
                  <a:srgbClr val="017D69"/>
                </a:solidFill>
              </a:rPr>
              <a:t>Team Iron</a:t>
            </a:r>
            <a:br>
              <a:rPr lang="en-GB" sz="1400" dirty="0"/>
            </a:br>
            <a:r>
              <a:rPr lang="en-GB" sz="1400" dirty="0"/>
              <a:t>Mitchell Lucas</a:t>
            </a:r>
            <a:br>
              <a:rPr lang="en-GB" sz="1400" dirty="0"/>
            </a:br>
            <a:r>
              <a:rPr lang="en-GB" sz="1400" dirty="0"/>
              <a:t>Daniel Williamson</a:t>
            </a:r>
            <a:br>
              <a:rPr lang="en-GB" sz="1400" dirty="0"/>
            </a:br>
            <a:r>
              <a:rPr lang="en-GB" sz="1400" dirty="0"/>
              <a:t>Lucy Banfield</a:t>
            </a:r>
            <a:br>
              <a:rPr lang="en-GB" sz="1400" dirty="0"/>
            </a:br>
            <a:r>
              <a:rPr lang="en-GB" sz="1400" dirty="0"/>
              <a:t>Dr Francesco Casanova</a:t>
            </a:r>
            <a:br>
              <a:rPr lang="en-GB" sz="1400" dirty="0"/>
            </a:br>
            <a:r>
              <a:rPr lang="en-GB" sz="1400" dirty="0"/>
              <a:t>Dr Jeremy Shearman</a:t>
            </a:r>
            <a:br>
              <a:rPr lang="en-GB" sz="1400" dirty="0"/>
            </a:br>
            <a:r>
              <a:rPr lang="en-GB" sz="1400" dirty="0"/>
              <a:t>Dr Janice Atkins</a:t>
            </a:r>
            <a:br>
              <a:rPr lang="en-GB" sz="1400" dirty="0"/>
            </a:br>
            <a:r>
              <a:rPr lang="en-GB" sz="1400" dirty="0"/>
              <a:t>Prof David Melzer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2F243C-6264-E2D7-EA38-C88554D17ADF}"/>
              </a:ext>
            </a:extLst>
          </p:cNvPr>
          <p:cNvGrpSpPr/>
          <p:nvPr/>
        </p:nvGrpSpPr>
        <p:grpSpPr>
          <a:xfrm>
            <a:off x="663327" y="1871293"/>
            <a:ext cx="1615361" cy="630942"/>
            <a:chOff x="403159" y="2962232"/>
            <a:chExt cx="1615361" cy="630942"/>
          </a:xfrm>
        </p:grpSpPr>
        <p:pic>
          <p:nvPicPr>
            <p:cNvPr id="28" name="Picture 27" descr="A white cat in a black circle&#10;&#10;AI-generated content may be incorrect.">
              <a:extLst>
                <a:ext uri="{FF2B5EF4-FFF2-40B4-BE49-F238E27FC236}">
                  <a16:creationId xmlns:a16="http://schemas.microsoft.com/office/drawing/2014/main" id="{01DB484E-6006-A606-B478-9567713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194858"/>
              <a:ext cx="138763" cy="1387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255BEE-BD08-1B7F-EEE1-E4958BD04D69}"/>
                </a:ext>
              </a:extLst>
            </p:cNvPr>
            <p:cNvSpPr txBox="1"/>
            <p:nvPr/>
          </p:nvSpPr>
          <p:spPr>
            <a:xfrm>
              <a:off x="580306" y="2962232"/>
              <a:ext cx="143821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L.Pilling@exeter.ac.uk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rgbClr val="017D69"/>
                  </a:solidFill>
                  <a:latin typeface="Outfit" pitchFamily="2" charset="0"/>
                </a:rPr>
                <a:t>lcpilling.github.io</a:t>
              </a:r>
            </a:p>
            <a:p>
              <a:pPr>
                <a:spcAft>
                  <a:spcPts val="300"/>
                </a:spcAft>
              </a:pPr>
              <a:r>
                <a:rPr lang="en-GB" sz="1000" dirty="0" err="1">
                  <a:solidFill>
                    <a:srgbClr val="017D69"/>
                  </a:solidFill>
                  <a:latin typeface="Outfit" pitchFamily="2" charset="0"/>
                </a:rPr>
                <a:t>lcpilling.bsky.social</a:t>
              </a:r>
              <a:endParaRPr lang="en-GB" sz="1000" dirty="0">
                <a:solidFill>
                  <a:srgbClr val="017D69"/>
                </a:solidFill>
                <a:latin typeface="Outfit" pitchFamily="2" charset="0"/>
              </a:endParaRPr>
            </a:p>
          </p:txBody>
        </p:sp>
        <p:pic>
          <p:nvPicPr>
            <p:cNvPr id="31" name="Picture 30" descr="A black and white envelope&#10;&#10;AI-generated content may be incorrect.">
              <a:extLst>
                <a:ext uri="{FF2B5EF4-FFF2-40B4-BE49-F238E27FC236}">
                  <a16:creationId xmlns:a16="http://schemas.microsoft.com/office/drawing/2014/main" id="{80FC8B76-BFFD-17DA-7105-42660823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18385" r="16600" b="23124"/>
            <a:stretch/>
          </p:blipFill>
          <p:spPr>
            <a:xfrm>
              <a:off x="403159" y="3013079"/>
              <a:ext cx="144530" cy="1242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51ABEE-7996-CB72-23D4-1B1053C8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709" y="3403860"/>
              <a:ext cx="136752" cy="12145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B10CFA-02D4-E94E-B355-E53F4CE1A7F7}"/>
              </a:ext>
            </a:extLst>
          </p:cNvPr>
          <p:cNvGrpSpPr/>
          <p:nvPr/>
        </p:nvGrpSpPr>
        <p:grpSpPr>
          <a:xfrm>
            <a:off x="253192" y="233232"/>
            <a:ext cx="4544868" cy="703156"/>
            <a:chOff x="405592" y="3800385"/>
            <a:chExt cx="4544868" cy="70315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01C89-5B15-0B51-6C01-CA41796E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92" y="3800385"/>
              <a:ext cx="2796540" cy="590053"/>
            </a:xfrm>
            <a:prstGeom prst="rect">
              <a:avLst/>
            </a:prstGeom>
          </p:spPr>
        </p:pic>
        <p:sp>
          <p:nvSpPr>
            <p:cNvPr id="42" name="Title 2">
              <a:extLst>
                <a:ext uri="{FF2B5EF4-FFF2-40B4-BE49-F238E27FC236}">
                  <a16:creationId xmlns:a16="http://schemas.microsoft.com/office/drawing/2014/main" id="{FA910FFA-BC27-F943-C6F7-2B91FE49E381}"/>
                </a:ext>
              </a:extLst>
            </p:cNvPr>
            <p:cNvSpPr txBox="1">
              <a:spLocks/>
            </p:cNvSpPr>
            <p:nvPr/>
          </p:nvSpPr>
          <p:spPr>
            <a:xfrm>
              <a:off x="985068" y="4144878"/>
              <a:ext cx="3965392" cy="3586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1586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2" b="0" i="0" kern="1200">
                  <a:solidFill>
                    <a:srgbClr val="003C3B"/>
                  </a:solidFill>
                  <a:latin typeface="Outfit" pitchFamily="2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200" i="1" dirty="0"/>
                <a:t>Department of Clinical and Biomedical Sciences</a:t>
              </a:r>
              <a:endParaRPr lang="en-GB" sz="2000" i="1" dirty="0"/>
            </a:p>
          </p:txBody>
        </p:sp>
      </p:grpSp>
      <p:pic>
        <p:nvPicPr>
          <p:cNvPr id="46" name="Picture 45" descr="A green arrow in a circle&#10;&#10;AI-generated content may be incorrect.">
            <a:extLst>
              <a:ext uri="{FF2B5EF4-FFF2-40B4-BE49-F238E27FC236}">
                <a16:creationId xmlns:a16="http://schemas.microsoft.com/office/drawing/2014/main" id="{3FAD2855-2987-13FA-1F50-C413FF3A86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" y="2963484"/>
            <a:ext cx="428889" cy="428889"/>
          </a:xfrm>
          <a:prstGeom prst="rect">
            <a:avLst/>
          </a:prstGeom>
        </p:spPr>
      </p:pic>
      <p:pic>
        <p:nvPicPr>
          <p:cNvPr id="13" name="Picture 2" descr="Professor David Melzer  ">
            <a:extLst>
              <a:ext uri="{FF2B5EF4-FFF2-40B4-BE49-F238E27FC236}">
                <a16:creationId xmlns:a16="http://schemas.microsoft.com/office/drawing/2014/main" id="{86F1387B-02ED-43A3-3F9A-DCB39A09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16" y="4759944"/>
            <a:ext cx="232376" cy="2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9EE7778-BE43-796F-6995-CB9C38FF3E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2087" r="12087" b="13351"/>
          <a:stretch/>
        </p:blipFill>
        <p:spPr>
          <a:xfrm>
            <a:off x="6833578" y="3608292"/>
            <a:ext cx="231706" cy="231706"/>
          </a:xfrm>
          <a:prstGeom prst="rect">
            <a:avLst/>
          </a:prstGeom>
        </p:spPr>
      </p:pic>
      <p:pic>
        <p:nvPicPr>
          <p:cNvPr id="45" name="Picture 44" descr="A person taking a selfie&#10;&#10;AI-generated content may be incorrect.">
            <a:extLst>
              <a:ext uri="{FF2B5EF4-FFF2-40B4-BE49-F238E27FC236}">
                <a16:creationId xmlns:a16="http://schemas.microsoft.com/office/drawing/2014/main" id="{7114025F-E6D7-DBBA-D8E1-D77BE8EFE6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t="3919" r="7714" b="12408"/>
          <a:stretch/>
        </p:blipFill>
        <p:spPr>
          <a:xfrm>
            <a:off x="6836859" y="3843791"/>
            <a:ext cx="230806" cy="230806"/>
          </a:xfrm>
          <a:prstGeom prst="rect">
            <a:avLst/>
          </a:prstGeom>
        </p:spPr>
      </p:pic>
      <p:pic>
        <p:nvPicPr>
          <p:cNvPr id="48" name="Picture 4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6AC697A-05DA-A4C2-D944-9D66BD055C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15"/>
          <a:stretch/>
        </p:blipFill>
        <p:spPr>
          <a:xfrm>
            <a:off x="6844511" y="4080852"/>
            <a:ext cx="222825" cy="206746"/>
          </a:xfrm>
          <a:prstGeom prst="rect">
            <a:avLst/>
          </a:prstGeom>
        </p:spPr>
      </p:pic>
      <p:pic>
        <p:nvPicPr>
          <p:cNvPr id="50" name="Picture 4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156F59EF-76F7-ACE6-57F9-121062B9BD7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6751" r="12934" b="18945"/>
          <a:stretch/>
        </p:blipFill>
        <p:spPr>
          <a:xfrm>
            <a:off x="6837814" y="4526699"/>
            <a:ext cx="233878" cy="224657"/>
          </a:xfrm>
          <a:prstGeom prst="rect">
            <a:avLst/>
          </a:prstGeom>
        </p:spPr>
      </p:pic>
      <p:pic>
        <p:nvPicPr>
          <p:cNvPr id="52" name="Picture 51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01428C78-3928-0709-52A6-F8D6CE6518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3498" r="13604" b="23574"/>
          <a:stretch/>
        </p:blipFill>
        <p:spPr>
          <a:xfrm>
            <a:off x="6839316" y="4294652"/>
            <a:ext cx="230098" cy="224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00F1EC4-3124-07F5-30C8-EA61692B3FAB}"/>
              </a:ext>
            </a:extLst>
          </p:cNvPr>
          <p:cNvSpPr txBox="1">
            <a:spLocks/>
          </p:cNvSpPr>
          <p:nvPr/>
        </p:nvSpPr>
        <p:spPr>
          <a:xfrm>
            <a:off x="857913" y="3022885"/>
            <a:ext cx="1370680" cy="3497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rgbClr val="017D69"/>
                </a:solidFill>
              </a:rPr>
              <a:t>Resources</a:t>
            </a:r>
            <a:endParaRPr lang="en-GB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3CAE-7EBF-A9E8-227D-9C4C1DE0E223}"/>
              </a:ext>
            </a:extLst>
          </p:cNvPr>
          <p:cNvSpPr txBox="1"/>
          <p:nvPr/>
        </p:nvSpPr>
        <p:spPr>
          <a:xfrm>
            <a:off x="857913" y="3484592"/>
            <a:ext cx="40123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C896"/>
                </a:solidFill>
                <a:latin typeface="Outfit" pitchFamily="2" charset="0"/>
              </a:rPr>
              <a:t>github.com/GEMINI-multimorbidity</a:t>
            </a:r>
          </a:p>
          <a:p>
            <a:r>
              <a:rPr lang="en-GB" sz="1600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715ED-ECC0-5D64-C1C8-0CBA2AC1681D}"/>
              </a:ext>
            </a:extLst>
          </p:cNvPr>
          <p:cNvSpPr txBox="1"/>
          <p:nvPr/>
        </p:nvSpPr>
        <p:spPr>
          <a:xfrm>
            <a:off x="5338965" y="466570"/>
            <a:ext cx="20684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“GEMINI”</a:t>
            </a:r>
          </a:p>
          <a:p>
            <a:r>
              <a:rPr kumimoji="0" lang="en-GB" sz="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9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9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9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37FAE-AEE2-0A10-EF82-9EA5814C46DB}"/>
              </a:ext>
            </a:extLst>
          </p:cNvPr>
          <p:cNvSpPr txBox="1"/>
          <p:nvPr/>
        </p:nvSpPr>
        <p:spPr>
          <a:xfrm>
            <a:off x="857913" y="4176204"/>
            <a:ext cx="375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  <a:latin typeface="Outfit" pitchFamily="2" charset="0"/>
              </a:rPr>
              <a:t>sites.exeter.ac.uk/</a:t>
            </a:r>
            <a:r>
              <a:rPr lang="en-GB" sz="1600" dirty="0" err="1">
                <a:solidFill>
                  <a:srgbClr val="C00000"/>
                </a:solidFill>
                <a:latin typeface="Outfit" pitchFamily="2" charset="0"/>
              </a:rPr>
              <a:t>ironoverload</a:t>
            </a:r>
            <a:endParaRPr lang="en-GB" sz="1600" dirty="0">
              <a:solidFill>
                <a:srgbClr val="C00000"/>
              </a:solidFill>
              <a:latin typeface="Outfi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A1739-12DF-6BA3-B505-715DB1A06585}"/>
              </a:ext>
            </a:extLst>
          </p:cNvPr>
          <p:cNvSpPr txBox="1"/>
          <p:nvPr/>
        </p:nvSpPr>
        <p:spPr>
          <a:xfrm>
            <a:off x="5372275" y="344321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NIHR301844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Janice Atkins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D06F13-7BBF-513E-5C2D-16600476A24A}"/>
              </a:ext>
            </a:extLst>
          </p:cNvPr>
          <p:cNvSpPr txBox="1"/>
          <p:nvPr/>
        </p:nvSpPr>
        <p:spPr>
          <a:xfrm>
            <a:off x="5367064" y="4101132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Research Contract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Co-PI: Dr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Luke Pilling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30" name="Picture 29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1B9357F3-94E3-9629-7B9F-BBE0118785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14" y="4476454"/>
            <a:ext cx="844111" cy="28418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F2270F-D628-CEEA-33B7-72015A9D3212}"/>
              </a:ext>
            </a:extLst>
          </p:cNvPr>
          <p:cNvSpPr txBox="1"/>
          <p:nvPr/>
        </p:nvSpPr>
        <p:spPr>
          <a:xfrm>
            <a:off x="5366909" y="4729745"/>
            <a:ext cx="206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MR/S009892/1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074F0-81FA-E4E9-659B-E28B4CF1B9F5}"/>
              </a:ext>
            </a:extLst>
          </p:cNvPr>
          <p:cNvSpPr txBox="1"/>
          <p:nvPr/>
        </p:nvSpPr>
        <p:spPr>
          <a:xfrm>
            <a:off x="5338965" y="1058182"/>
            <a:ext cx="206840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TWIST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MR/X011372/1 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Jack Bowden</a:t>
            </a:r>
          </a:p>
          <a:p>
            <a:endParaRPr lang="en-GB" sz="700" kern="1200" dirty="0">
              <a:solidFill>
                <a:schemeClr val="tx1"/>
              </a:solidFill>
              <a:latin typeface="Outfit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Ageing Well</a:t>
            </a:r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kumimoji="0" lang="en-GB" sz="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MR/M023095/1</a:t>
            </a:r>
          </a:p>
          <a:p>
            <a:r>
              <a:rPr lang="en-GB" sz="7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7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David Melzer</a:t>
            </a:r>
            <a:endParaRPr lang="en-GB" sz="7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F4C7A-0D84-BF55-DD2B-ED13BA3A2BD4}"/>
              </a:ext>
            </a:extLst>
          </p:cNvPr>
          <p:cNvSpPr txBox="1"/>
          <p:nvPr/>
        </p:nvSpPr>
        <p:spPr>
          <a:xfrm>
            <a:off x="3514403" y="1156953"/>
            <a:ext cx="1531464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950" u="none" strike="noStrike" kern="1200" cap="none" spc="0" normalizeH="0" baseline="0" noProof="0" dirty="0">
                <a:ln>
                  <a:noFill/>
                </a:ln>
                <a:solidFill>
                  <a:srgbClr val="017D69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Slides on my GitHub</a:t>
            </a:r>
            <a:endParaRPr lang="en-GB" sz="9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49" name="Picture 4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01BF6BA-6567-318A-35BB-4CE9D432FF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23" y="1391793"/>
            <a:ext cx="1057748" cy="1057748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94860DBF-02FE-473F-2C81-C63E7FD3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5" y="3393779"/>
            <a:ext cx="225147" cy="2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992EA01-488B-2B5E-2F71-1AC410B9137A}"/>
              </a:ext>
            </a:extLst>
          </p:cNvPr>
          <p:cNvSpPr txBox="1">
            <a:spLocks/>
          </p:cNvSpPr>
          <p:nvPr/>
        </p:nvSpPr>
        <p:spPr>
          <a:xfrm>
            <a:off x="7057813" y="-37139"/>
            <a:ext cx="1957493" cy="2654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b="1" dirty="0">
                <a:solidFill>
                  <a:srgbClr val="017D69"/>
                </a:solidFill>
              </a:rPr>
              <a:t>GEMINI team</a:t>
            </a:r>
            <a:br>
              <a:rPr lang="en-GB" sz="1400" dirty="0"/>
            </a:br>
            <a:r>
              <a:rPr lang="en-GB" sz="1400" dirty="0"/>
              <a:t>Bethany Voller</a:t>
            </a:r>
            <a:br>
              <a:rPr lang="en-GB" sz="1400" dirty="0"/>
            </a:br>
            <a:r>
              <a:rPr lang="en-GB" sz="1400" dirty="0"/>
              <a:t>Dr Olivia Murrin</a:t>
            </a:r>
            <a:br>
              <a:rPr lang="en-GB" sz="1400" dirty="0"/>
            </a:br>
            <a:r>
              <a:rPr lang="en-GB" sz="1400" dirty="0"/>
              <a:t>Ruby Woodward</a:t>
            </a:r>
            <a:br>
              <a:rPr lang="en-GB" sz="1400" dirty="0"/>
            </a:br>
            <a:r>
              <a:rPr lang="en-GB" sz="1400" dirty="0"/>
              <a:t>Dr Ninon Mounier</a:t>
            </a:r>
            <a:br>
              <a:rPr lang="en-GB" sz="1400" dirty="0"/>
            </a:br>
            <a:r>
              <a:rPr lang="en-GB" sz="1400" dirty="0"/>
              <a:t>Dr Deniz </a:t>
            </a:r>
            <a:r>
              <a:rPr lang="en-GB" sz="1400" dirty="0" err="1"/>
              <a:t>Türkmen</a:t>
            </a:r>
            <a:br>
              <a:rPr lang="en-GB" sz="1400" dirty="0"/>
            </a:br>
            <a:r>
              <a:rPr lang="en-GB" sz="1400" dirty="0"/>
              <a:t>Dr Lucía Carrasco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Dr Concepción Violán</a:t>
            </a:r>
            <a:br>
              <a:rPr lang="en-GB" sz="1400" dirty="0"/>
            </a:br>
            <a:r>
              <a:rPr lang="en-GB" sz="1400" dirty="0"/>
              <a:t>Dr João Delgado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Frank Dudbridge</a:t>
            </a:r>
            <a:br>
              <a:rPr lang="en-GB" sz="1400" dirty="0"/>
            </a:br>
            <a:r>
              <a:rPr lang="en-GB" sz="1400" dirty="0"/>
              <a:t>Prof Jane Masoli 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GB" sz="1400" dirty="0"/>
              <a:t>Prof Jack Bowden</a:t>
            </a:r>
            <a:br>
              <a:rPr lang="en-GB" sz="1400" dirty="0"/>
            </a:br>
            <a:r>
              <a:rPr lang="en-GB" sz="1400" dirty="0"/>
              <a:t>Prof Tim Frayling (PI)</a:t>
            </a:r>
            <a:br>
              <a:rPr lang="en-GB" sz="1400" dirty="0"/>
            </a:br>
            <a:endParaRPr lang="en-GB" sz="1400" dirty="0"/>
          </a:p>
        </p:txBody>
      </p:sp>
      <p:pic>
        <p:nvPicPr>
          <p:cNvPr id="8" name="Picture 16" descr="Profile | University of Exeter Medical School | University of Exeter">
            <a:extLst>
              <a:ext uri="{FF2B5EF4-FFF2-40B4-BE49-F238E27FC236}">
                <a16:creationId xmlns:a16="http://schemas.microsoft.com/office/drawing/2014/main" id="{55A5DB27-0F3E-FEBF-2488-CA678C8A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0" y="2298770"/>
            <a:ext cx="215264" cy="2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FF7145D5-F32B-1050-E12B-7C77AB95E4F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94" y="2083063"/>
            <a:ext cx="212089" cy="210266"/>
          </a:xfrm>
          <a:prstGeom prst="rect">
            <a:avLst/>
          </a:prstGeom>
        </p:spPr>
      </p:pic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0758DE41-5FCA-02F6-7638-8DB59268F9B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6850979" y="2531125"/>
            <a:ext cx="213810" cy="213810"/>
          </a:xfrm>
          <a:prstGeom prst="rect">
            <a:avLst/>
          </a:prstGeom>
        </p:spPr>
      </p:pic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9BA65AD9-7F10-A700-AA0D-EDED1FAF1D3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1844236"/>
            <a:ext cx="225146" cy="232572"/>
          </a:xfrm>
          <a:prstGeom prst="rect">
            <a:avLst/>
          </a:prstGeom>
        </p:spPr>
      </p:pic>
      <p:pic>
        <p:nvPicPr>
          <p:cNvPr id="39" name="Picture 38" descr="A person with long curly hair smiling&#10;&#10;AI-generated content may be incorrect.">
            <a:extLst>
              <a:ext uri="{FF2B5EF4-FFF2-40B4-BE49-F238E27FC236}">
                <a16:creationId xmlns:a16="http://schemas.microsoft.com/office/drawing/2014/main" id="{4B60104C-447C-CDB4-1F23-BB42BB2BB55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46" y="1160470"/>
            <a:ext cx="220714" cy="220714"/>
          </a:xfrm>
          <a:prstGeom prst="rect">
            <a:avLst/>
          </a:prstGeom>
        </p:spPr>
      </p:pic>
      <p:pic>
        <p:nvPicPr>
          <p:cNvPr id="40" name="Picture 6" descr=" Ninon Mounier  ">
            <a:extLst>
              <a:ext uri="{FF2B5EF4-FFF2-40B4-BE49-F238E27FC236}">
                <a16:creationId xmlns:a16="http://schemas.microsoft.com/office/drawing/2014/main" id="{0D9D1F15-40EE-0957-FB5E-C12DFF9F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21" y="927455"/>
            <a:ext cx="219564" cy="2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erson taking a selfie&#10;&#10;AI-generated content may be incorrect.">
            <a:extLst>
              <a:ext uri="{FF2B5EF4-FFF2-40B4-BE49-F238E27FC236}">
                <a16:creationId xmlns:a16="http://schemas.microsoft.com/office/drawing/2014/main" id="{4FF2DD6B-1DCB-F744-906D-BBA371566EB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027" r="12351" b="21345"/>
          <a:stretch/>
        </p:blipFill>
        <p:spPr>
          <a:xfrm>
            <a:off x="6845184" y="700855"/>
            <a:ext cx="220638" cy="220638"/>
          </a:xfrm>
          <a:prstGeom prst="rect">
            <a:avLst/>
          </a:prstGeom>
        </p:spPr>
      </p:pic>
      <p:pic>
        <p:nvPicPr>
          <p:cNvPr id="51" name="Picture 50" descr="A person taking a selfie&#10;&#10;AI-generated content may be incorrect.">
            <a:extLst>
              <a:ext uri="{FF2B5EF4-FFF2-40B4-BE49-F238E27FC236}">
                <a16:creationId xmlns:a16="http://schemas.microsoft.com/office/drawing/2014/main" id="{E9EA0C8B-8440-22C8-9ACE-E1DB89646342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466555"/>
            <a:ext cx="222950" cy="225924"/>
          </a:xfrm>
          <a:prstGeom prst="rect">
            <a:avLst/>
          </a:prstGeom>
        </p:spPr>
      </p:pic>
      <p:pic>
        <p:nvPicPr>
          <p:cNvPr id="53" name="Picture 52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1DBC578A-8FA7-6E79-F0B8-44E55000E87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6843942" y="238003"/>
            <a:ext cx="221342" cy="221342"/>
          </a:xfrm>
          <a:prstGeom prst="rect">
            <a:avLst/>
          </a:prstGeom>
        </p:spPr>
      </p:pic>
      <p:pic>
        <p:nvPicPr>
          <p:cNvPr id="55" name="Picture 54" descr="A person wearing glasses and a grey jacket&#10;&#10;AI-generated content may be incorrect.">
            <a:extLst>
              <a:ext uri="{FF2B5EF4-FFF2-40B4-BE49-F238E27FC236}">
                <a16:creationId xmlns:a16="http://schemas.microsoft.com/office/drawing/2014/main" id="{C6C6E668-B92C-E7E7-F950-FC9DD4DDC63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166" r="19747" b="26944"/>
          <a:stretch/>
        </p:blipFill>
        <p:spPr>
          <a:xfrm>
            <a:off x="6849464" y="1614480"/>
            <a:ext cx="219564" cy="219564"/>
          </a:xfrm>
          <a:prstGeom prst="rect">
            <a:avLst/>
          </a:prstGeom>
        </p:spPr>
      </p:pic>
      <p:pic>
        <p:nvPicPr>
          <p:cNvPr id="60" name="Picture 59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706CB39E-AC44-FEE5-B50C-38339B805B4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1388479"/>
            <a:ext cx="221343" cy="2213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4870429-A781-A33E-8B2E-84F1B671DA31}"/>
              </a:ext>
            </a:extLst>
          </p:cNvPr>
          <p:cNvSpPr txBox="1"/>
          <p:nvPr/>
        </p:nvSpPr>
        <p:spPr>
          <a:xfrm>
            <a:off x="7057813" y="2952715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C537833-3337-6E81-C3CB-9A1F523227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46228" y="2753332"/>
            <a:ext cx="218728" cy="2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8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B1AB-0058-1993-17B1-052D6116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F672F-5F63-0878-05B1-F35AD3018615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8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B285-13BC-2016-509A-FA849494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CA9A6-5F4C-7F1F-46C6-5E6C7C079764}"/>
              </a:ext>
            </a:extLst>
          </p:cNvPr>
          <p:cNvSpPr/>
          <p:nvPr/>
        </p:nvSpPr>
        <p:spPr>
          <a:xfrm>
            <a:off x="316800" y="41523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A0B7-16A3-0784-B1F9-05B1DEA496C7}"/>
              </a:ext>
            </a:extLst>
          </p:cNvPr>
          <p:cNvSpPr txBox="1"/>
          <p:nvPr/>
        </p:nvSpPr>
        <p:spPr>
          <a:xfrm>
            <a:off x="113731" y="134834"/>
            <a:ext cx="74622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Condition pairs where BMI significantly </a:t>
            </a:r>
            <a:r>
              <a:rPr lang="en-GB" sz="1700" b="1" i="1" dirty="0">
                <a:solidFill>
                  <a:srgbClr val="003C3B"/>
                </a:solidFill>
                <a:latin typeface="Outfit" pitchFamily="2" charset="0"/>
              </a:rPr>
              <a:t>increases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the genetic correlation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40F41-66B6-8D5A-1B66-C7D89419EEF0}"/>
              </a:ext>
            </a:extLst>
          </p:cNvPr>
          <p:cNvSpPr txBox="1"/>
          <p:nvPr/>
        </p:nvSpPr>
        <p:spPr>
          <a:xfrm>
            <a:off x="5857874" y="836149"/>
            <a:ext cx="3324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50" b="0" i="0" u="none" strike="noStrike" baseline="0" dirty="0">
                <a:solidFill>
                  <a:srgbClr val="017D69"/>
                </a:solidFill>
                <a:latin typeface="Outfit" pitchFamily="2" charset="0"/>
              </a:rPr>
              <a:t>github.com/GEMINI-multimorbidity/partialLDSC</a:t>
            </a:r>
            <a:endParaRPr lang="en-GB" sz="1050" dirty="0">
              <a:solidFill>
                <a:srgbClr val="017D69"/>
              </a:solidFill>
              <a:latin typeface="Outfit" pitchFamily="2" charset="0"/>
            </a:endParaRPr>
          </a:p>
        </p:txBody>
      </p:sp>
      <p:pic>
        <p:nvPicPr>
          <p:cNvPr id="6" name="Picture 6" descr=" Ninon Mounier  ">
            <a:extLst>
              <a:ext uri="{FF2B5EF4-FFF2-40B4-BE49-F238E27FC236}">
                <a16:creationId xmlns:a16="http://schemas.microsoft.com/office/drawing/2014/main" id="{92768DBB-125A-FCFB-2F35-1AFE02DD7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43002"/>
            <a:ext cx="779196" cy="8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F6DE988-31A9-97F8-F06E-F768A2FF60DD}"/>
              </a:ext>
            </a:extLst>
          </p:cNvPr>
          <p:cNvGrpSpPr/>
          <p:nvPr/>
        </p:nvGrpSpPr>
        <p:grpSpPr>
          <a:xfrm>
            <a:off x="4155561" y="457650"/>
            <a:ext cx="8423180" cy="3912967"/>
            <a:chOff x="4155561" y="457650"/>
            <a:chExt cx="8423180" cy="39129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8D7621-9D2D-5C8F-36E5-8D8A3B18562F}"/>
                </a:ext>
              </a:extLst>
            </p:cNvPr>
            <p:cNvGrpSpPr/>
            <p:nvPr/>
          </p:nvGrpSpPr>
          <p:grpSpPr>
            <a:xfrm>
              <a:off x="4155561" y="457650"/>
              <a:ext cx="8423180" cy="3912967"/>
              <a:chOff x="4288842" y="1403700"/>
              <a:chExt cx="8423180" cy="39129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/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9A93E2E-788A-F2FF-4860-BA7BE517A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7315" y="2466227"/>
                    <a:ext cx="26770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182" r="-68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7298B6D-BF00-97D4-0CCB-5CA599D962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229" y="2466227"/>
                    <a:ext cx="2730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444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27DA763-B9B1-3A27-767F-61BC142332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3464757"/>
                    <a:ext cx="2188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9444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1D6849B-2C84-CAB4-7851-DF921D5287F0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H="1" flipV="1">
                <a:off x="8173731" y="2782319"/>
                <a:ext cx="32761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55CBCC2-E00A-682E-84E1-D90DD583CC19}"/>
                  </a:ext>
                </a:extLst>
              </p:cNvPr>
              <p:cNvCxnSpPr>
                <a:cxnSpLocks/>
                <a:stCxn id="38" idx="0"/>
              </p:cNvCxnSpPr>
              <p:nvPr/>
            </p:nvCxnSpPr>
            <p:spPr>
              <a:xfrm flipV="1">
                <a:off x="8501350" y="2782319"/>
                <a:ext cx="311879" cy="6824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/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087E4A9-F29D-C04D-FFE7-FE1977B6F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929" y="4346836"/>
                    <a:ext cx="2201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1666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9812617-D9AA-F4B7-2149-E44872DE9911}"/>
                  </a:ext>
                </a:extLst>
              </p:cNvPr>
              <p:cNvCxnSpPr>
                <a:cxnSpLocks/>
                <a:stCxn id="41" idx="0"/>
                <a:endCxn id="38" idx="2"/>
              </p:cNvCxnSpPr>
              <p:nvPr/>
            </p:nvCxnSpPr>
            <p:spPr>
              <a:xfrm flipH="1" flipV="1">
                <a:off x="8501350" y="3741756"/>
                <a:ext cx="642" cy="605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FA47342-7712-9BA6-37A8-192CD6F87D30}"/>
                  </a:ext>
                </a:extLst>
              </p:cNvPr>
              <p:cNvSpPr/>
              <p:nvPr/>
            </p:nvSpPr>
            <p:spPr>
              <a:xfrm rot="11611271">
                <a:off x="7885195" y="1403700"/>
                <a:ext cx="4826827" cy="3912967"/>
              </a:xfrm>
              <a:prstGeom prst="arc">
                <a:avLst>
                  <a:gd name="adj1" fmla="val 19123777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5BA23F7A-7207-3EAB-A330-B9E036FF451B}"/>
                  </a:ext>
                </a:extLst>
              </p:cNvPr>
              <p:cNvSpPr/>
              <p:nvPr/>
            </p:nvSpPr>
            <p:spPr>
              <a:xfrm rot="9988729" flipH="1">
                <a:off x="4288842" y="1403700"/>
                <a:ext cx="4826827" cy="3912967"/>
              </a:xfrm>
              <a:prstGeom prst="arc">
                <a:avLst>
                  <a:gd name="adj1" fmla="val 19103278"/>
                  <a:gd name="adj2" fmla="val 0"/>
                </a:avLst>
              </a:prstGeom>
              <a:ln w="127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BB529A-661D-A295-F046-4F529A362170}"/>
                  </a:ext>
                </a:extLst>
              </p:cNvPr>
              <p:cNvSpPr txBox="1"/>
              <p:nvPr/>
            </p:nvSpPr>
            <p:spPr>
              <a:xfrm>
                <a:off x="7572085" y="2705499"/>
                <a:ext cx="372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F84E76-1DA5-E310-00F7-C110455D8E0A}"/>
                </a:ext>
              </a:extLst>
            </p:cNvPr>
            <p:cNvSpPr txBox="1"/>
            <p:nvPr/>
          </p:nvSpPr>
          <p:spPr>
            <a:xfrm>
              <a:off x="8890289" y="1711506"/>
              <a:ext cx="285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790F3A3-96C2-7E66-A52B-99F3DEC90BCA}"/>
              </a:ext>
            </a:extLst>
          </p:cNvPr>
          <p:cNvSpPr txBox="1"/>
          <p:nvPr/>
        </p:nvSpPr>
        <p:spPr>
          <a:xfrm>
            <a:off x="47260" y="4268018"/>
            <a:ext cx="8647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For 33 pairs with no evidence of unadjusted genetic correlation, adjustment for BMI genetics made the correlation stronger</a:t>
            </a:r>
          </a:p>
          <a:p>
            <a:pPr algn="l"/>
            <a:endParaRPr lang="en-GB" sz="800" b="0" i="0" u="none" strike="noStrike" baseline="0" dirty="0">
              <a:latin typeface="Outfit" pitchFamily="2" charset="0"/>
            </a:endParaRPr>
          </a:p>
          <a:p>
            <a:pPr algn="l"/>
            <a:r>
              <a:rPr lang="en-GB" sz="1200" b="0" i="0" u="none" strike="noStrike" baseline="0" dirty="0">
                <a:latin typeface="Outfit" pitchFamily="2" charset="0"/>
              </a:rPr>
              <a:t>Most pairs included Osteoporosis, and can be explained by BMI reducing Osteoporosis risk, but increasing the risk of the other disease in the pair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9BDF-D7A4-BCF8-1F70-F55ED41624EA}"/>
              </a:ext>
            </a:extLst>
          </p:cNvPr>
          <p:cNvSpPr txBox="1"/>
          <p:nvPr/>
        </p:nvSpPr>
        <p:spPr>
          <a:xfrm>
            <a:off x="5559547" y="673821"/>
            <a:ext cx="280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Outfit" pitchFamily="2" charset="0"/>
              </a:rPr>
              <a:t>Dr Ninon Mounier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2BD54-18FC-6469-362D-13B5AB6FBE4A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Mounier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“Genetics identifies obesity as a shared risk factor for co-occurring multiple long-term conditions.”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medRxiv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2024. doi:10.1101/2024.07.10.24309772</a:t>
            </a:r>
          </a:p>
        </p:txBody>
      </p:sp>
      <p:pic>
        <p:nvPicPr>
          <p:cNvPr id="31" name="Picture 30" descr="A hexagon with dna symbols and arrows&#10;&#10;AI-generated content may be incorrect.">
            <a:extLst>
              <a:ext uri="{FF2B5EF4-FFF2-40B4-BE49-F238E27FC236}">
                <a16:creationId xmlns:a16="http://schemas.microsoft.com/office/drawing/2014/main" id="{7D1C1276-B6A0-9887-2EED-F8EA953FB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7"/>
            <a:ext cx="586272" cy="678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/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158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𝑩𝑴𝑰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(95% CIs)</a:t>
                </a:r>
                <a:endParaRPr lang="en-GB" sz="1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3D04A-27E3-A9CD-427D-7063AF54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22" y="3901261"/>
                <a:ext cx="4672012" cy="3942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00E066-6EFF-BC46-8196-7A14CB26F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47424"/>
            <a:ext cx="7209343" cy="29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7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7A8-7884-D594-9C52-18877844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F61C2-A903-3191-C7FB-D39A4691046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E0781-A082-7D57-08AE-492657E7C7C6}"/>
              </a:ext>
            </a:extLst>
          </p:cNvPr>
          <p:cNvSpPr txBox="1"/>
          <p:nvPr/>
        </p:nvSpPr>
        <p:spPr>
          <a:xfrm>
            <a:off x="113731" y="13483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Biology of Ageing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6FEEF-7D0D-FB6A-8A82-5EB659D86CB0}"/>
              </a:ext>
            </a:extLst>
          </p:cNvPr>
          <p:cNvSpPr txBox="1"/>
          <p:nvPr/>
        </p:nvSpPr>
        <p:spPr>
          <a:xfrm>
            <a:off x="601200" y="536304"/>
            <a:ext cx="7941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Twelve proposed “hallmarks” of ageing [molecular, cellular, and systemic] – impact overall health and resilience of organisms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28C29-6913-B24F-2548-9596C3E38021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López-</a:t>
            </a:r>
            <a:r>
              <a:rPr lang="en-GB" sz="800" dirty="0" err="1">
                <a:solidFill>
                  <a:srgbClr val="003C3B"/>
                </a:solidFill>
                <a:latin typeface="Outfit" pitchFamily="2" charset="0"/>
              </a:rPr>
              <a:t>Otín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“Hallmarks of aging: An expanding universe” Cell, 2023. doi:10.1016/j.cell.2022.11.001</a:t>
            </a:r>
          </a:p>
        </p:txBody>
      </p:sp>
      <p:pic>
        <p:nvPicPr>
          <p:cNvPr id="6" name="Picture 5" descr="A diagram of different types of diseases&#10;&#10;AI-generated content may be incorrect.">
            <a:extLst>
              <a:ext uri="{FF2B5EF4-FFF2-40B4-BE49-F238E27FC236}">
                <a16:creationId xmlns:a16="http://schemas.microsoft.com/office/drawing/2014/main" id="{A9F1C36E-7E26-5944-0866-270FB6070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29" y="823038"/>
            <a:ext cx="409834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54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0DD7-4C86-7A9E-7D1E-3EDA9740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A0372-46CF-4C80-F344-07A1D88B30DB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6FF91-F1B4-DB95-6786-26137865C0F8}"/>
              </a:ext>
            </a:extLst>
          </p:cNvPr>
          <p:cNvSpPr txBox="1"/>
          <p:nvPr/>
        </p:nvSpPr>
        <p:spPr>
          <a:xfrm>
            <a:off x="113731" y="134834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2ED91-9C13-CA89-B06A-5530AAFD638C}"/>
              </a:ext>
            </a:extLst>
          </p:cNvPr>
          <p:cNvSpPr txBox="1"/>
          <p:nvPr/>
        </p:nvSpPr>
        <p:spPr>
          <a:xfrm>
            <a:off x="1129576" y="683958"/>
            <a:ext cx="7175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Morbidity rate by age and top 10 broad causes (age-specific years lived with disability, persons England, in 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81778-9BD9-AE4F-F80A-2448D29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08" y="1014779"/>
            <a:ext cx="5383784" cy="3850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7B226-0E14-668E-FF73-CAC77CBB33A5}"/>
              </a:ext>
            </a:extLst>
          </p:cNvPr>
          <p:cNvSpPr txBox="1"/>
          <p:nvPr/>
        </p:nvSpPr>
        <p:spPr>
          <a:xfrm>
            <a:off x="2556680" y="4965778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5F5F5"/>
                </a:solidFill>
                <a:latin typeface="Outfit" pitchFamily="2" charset="0"/>
              </a:rPr>
              <a:t>Source data: Global Burden of Disease Study 2019 (GBD 2019), Institute for Health Metrics and Evaluation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F47A-BE26-3730-213C-F596878B98BF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UK Chief Medical Officer’s 2023 Annual Report: Health in an Ageing Society</a:t>
            </a:r>
          </a:p>
        </p:txBody>
      </p:sp>
    </p:spTree>
    <p:extLst>
      <p:ext uri="{BB962C8B-B14F-4D97-AF65-F5344CB8AC3E}">
        <p14:creationId xmlns:p14="http://schemas.microsoft.com/office/powerpoint/2010/main" val="325968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4267-1796-8A1E-F95F-FB484689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7CA0A-C536-29A9-FFB3-D1408F8BEA67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9BED3-EE7A-DF68-672F-EF7EDF268934}"/>
              </a:ext>
            </a:extLst>
          </p:cNvPr>
          <p:cNvSpPr txBox="1"/>
          <p:nvPr/>
        </p:nvSpPr>
        <p:spPr>
          <a:xfrm>
            <a:off x="113731" y="13483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Ageing and accumulation of chronic diseases [multimorbidity]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37455-FF35-431F-F1A0-0CC64949C618}"/>
              </a:ext>
            </a:extLst>
          </p:cNvPr>
          <p:cNvSpPr txBox="1"/>
          <p:nvPr/>
        </p:nvSpPr>
        <p:spPr>
          <a:xfrm>
            <a:off x="2265260" y="748285"/>
            <a:ext cx="3550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Number of concurrent chronic disorders by age-group</a:t>
            </a:r>
          </a:p>
        </p:txBody>
      </p:sp>
      <p:pic>
        <p:nvPicPr>
          <p:cNvPr id="7" name="Picture 6" descr="A graph showing the age of a child&#10;&#10;AI-generated content may be incorrect.">
            <a:extLst>
              <a:ext uri="{FF2B5EF4-FFF2-40B4-BE49-F238E27FC236}">
                <a16:creationId xmlns:a16="http://schemas.microsoft.com/office/drawing/2014/main" id="{7799899C-0809-4E7E-44E5-90F777C0F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73" y="1090531"/>
            <a:ext cx="5223053" cy="3500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12732A-B1BA-7E64-832D-A03EC91C4C80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Barnett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“Epidemiology of multimorbidity and implications for health care, research, and medical education: a cross-sectional study” The Lancet, 2012. doi:10.1016/S0140-6736(12)60240-2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1B3AB-08D7-58B0-E82F-3C9C3ABEEC01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Data on 40 morbidities from a database of 1,751,841 people registered with 314 medical practices in Scotland in March 2007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CEFD49-71BD-0E8E-8D87-9E9DF774A379}"/>
              </a:ext>
            </a:extLst>
          </p:cNvPr>
          <p:cNvCxnSpPr>
            <a:cxnSpLocks/>
          </p:cNvCxnSpPr>
          <p:nvPr/>
        </p:nvCxnSpPr>
        <p:spPr>
          <a:xfrm>
            <a:off x="2369344" y="2605306"/>
            <a:ext cx="35532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23B96-B7F2-60FE-68DD-F52417E00F65}"/>
              </a:ext>
            </a:extLst>
          </p:cNvPr>
          <p:cNvCxnSpPr>
            <a:cxnSpLocks/>
          </p:cNvCxnSpPr>
          <p:nvPr/>
        </p:nvCxnSpPr>
        <p:spPr>
          <a:xfrm flipV="1">
            <a:off x="5922628" y="2605306"/>
            <a:ext cx="0" cy="14856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62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A47A-CC02-25E9-4911-6B209E4E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81898A-0C39-BA2E-30F4-88C104D193CA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B0F4E-F00C-6C5C-7B9D-C12B765D30D7}"/>
              </a:ext>
            </a:extLst>
          </p:cNvPr>
          <p:cNvSpPr txBox="1"/>
          <p:nvPr/>
        </p:nvSpPr>
        <p:spPr>
          <a:xfrm>
            <a:off x="113731" y="134834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Medicine often treats diseases individually</a:t>
            </a:r>
            <a:r>
              <a:rPr lang="en-GB" sz="1600" b="1" dirty="0">
                <a:solidFill>
                  <a:srgbClr val="003C3B"/>
                </a:solidFill>
                <a:latin typeface="Outfit" pitchFamily="2" charset="0"/>
              </a:rPr>
              <a:t> – a single patient sees multiple specialists</a:t>
            </a:r>
            <a:endParaRPr lang="en-GB" b="1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F6FD7-3CA0-9CDA-4B19-99D710A93717}"/>
              </a:ext>
            </a:extLst>
          </p:cNvPr>
          <p:cNvSpPr txBox="1"/>
          <p:nvPr/>
        </p:nvSpPr>
        <p:spPr>
          <a:xfrm>
            <a:off x="113731" y="511784"/>
            <a:ext cx="5602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Yet diseases may share risk factors, interact in patients, or have competing treatments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B0AF-7837-5174-342E-12CB6E9387D2}"/>
              </a:ext>
            </a:extLst>
          </p:cNvPr>
          <p:cNvSpPr txBox="1"/>
          <p:nvPr/>
        </p:nvSpPr>
        <p:spPr>
          <a:xfrm>
            <a:off x="113731" y="4965778"/>
            <a:ext cx="90985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Pati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 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“Defining and measuring complex multimorbidity: a critical analysis”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British Journal of General Practice,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2023. doi:10.3399/bjgp23X734661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E1BA6-8198-A632-1C78-AEDDFAE368A5}"/>
              </a:ext>
            </a:extLst>
          </p:cNvPr>
          <p:cNvSpPr txBox="1"/>
          <p:nvPr/>
        </p:nvSpPr>
        <p:spPr>
          <a:xfrm>
            <a:off x="2556680" y="4827355"/>
            <a:ext cx="66555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17D69"/>
                </a:solidFill>
                <a:latin typeface="Outfit" pitchFamily="2" charset="0"/>
              </a:rPr>
              <a:t>Figure adapted from: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F3DCC-B28F-77BB-B99E-FB61D306CD89}"/>
              </a:ext>
            </a:extLst>
          </p:cNvPr>
          <p:cNvSpPr txBox="1"/>
          <p:nvPr/>
        </p:nvSpPr>
        <p:spPr>
          <a:xfrm>
            <a:off x="1794644" y="4411384"/>
            <a:ext cx="5598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severity or complexity of conditions a person has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70D74-050C-A89B-921B-2982ECD55C93}"/>
              </a:ext>
            </a:extLst>
          </p:cNvPr>
          <p:cNvSpPr txBox="1"/>
          <p:nvPr/>
        </p:nvSpPr>
        <p:spPr>
          <a:xfrm rot="20152843">
            <a:off x="1881014" y="2865092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solidFill>
                  <a:srgbClr val="017D69"/>
                </a:solidFill>
                <a:latin typeface="Outfit" pitchFamily="2" charset="0"/>
              </a:rPr>
              <a:t>Increasing need to account for multimorbidity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76F36-D7A7-6347-CC69-947B7D9A387A}"/>
              </a:ext>
            </a:extLst>
          </p:cNvPr>
          <p:cNvSpPr txBox="1"/>
          <p:nvPr/>
        </p:nvSpPr>
        <p:spPr>
          <a:xfrm rot="16200000">
            <a:off x="-272197" y="2496483"/>
            <a:ext cx="3619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rgbClr val="017D69"/>
                </a:solidFill>
                <a:latin typeface="Outfit" pitchFamily="2" charset="0"/>
              </a:rPr>
              <a:t>Increasing fragmentation of research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4C0BE4-DBF4-937A-D53E-D8167EE83F9C}"/>
              </a:ext>
            </a:extLst>
          </p:cNvPr>
          <p:cNvCxnSpPr>
            <a:cxnSpLocks/>
          </p:cNvCxnSpPr>
          <p:nvPr/>
        </p:nvCxnSpPr>
        <p:spPr>
          <a:xfrm>
            <a:off x="1779814" y="4384975"/>
            <a:ext cx="6062963" cy="0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6012A-1D18-2C67-EB76-D8A6A82EFD77}"/>
              </a:ext>
            </a:extLst>
          </p:cNvPr>
          <p:cNvCxnSpPr>
            <a:cxnSpLocks/>
          </p:cNvCxnSpPr>
          <p:nvPr/>
        </p:nvCxnSpPr>
        <p:spPr>
          <a:xfrm flipV="1">
            <a:off x="1779814" y="911816"/>
            <a:ext cx="0" cy="3460536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10C33B-5991-461E-AB25-FD101319375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29233" y="1649186"/>
            <a:ext cx="661524" cy="316071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4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9029-3174-E53C-A619-14FFE957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73D81A-AEBD-DEEB-8B66-6A307CDBF47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BA49E-F971-7B55-4BE0-4BAFC889CE72}"/>
              </a:ext>
            </a:extLst>
          </p:cNvPr>
          <p:cNvSpPr txBox="1"/>
          <p:nvPr/>
        </p:nvSpPr>
        <p:spPr>
          <a:xfrm>
            <a:off x="113731" y="13483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Multimorbidity and causal pathways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/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DE0FC2-8912-25C6-9CAE-FFB0C843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07" y="1686680"/>
                <a:ext cx="312906" cy="276999"/>
              </a:xfrm>
              <a:prstGeom prst="rect">
                <a:avLst/>
              </a:prstGeom>
              <a:blipFill>
                <a:blip r:embed="rId2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/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6F35B-126E-A000-BDF1-54FC9465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41" y="1686680"/>
                <a:ext cx="318228" cy="276999"/>
              </a:xfrm>
              <a:prstGeom prst="rect">
                <a:avLst/>
              </a:prstGeom>
              <a:blipFill>
                <a:blip r:embed="rId3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/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D19CD-8165-E07A-F15B-2470FB4A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21" y="2715690"/>
                <a:ext cx="218841" cy="276999"/>
              </a:xfrm>
              <a:prstGeom prst="rect">
                <a:avLst/>
              </a:prstGeom>
              <a:blipFill>
                <a:blip r:embed="rId4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1D60E0-39DC-2AAD-660C-57B94F06537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3682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7DD021-FA9C-6880-79B7-2736D99617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64442" y="2033252"/>
            <a:ext cx="263281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1B82F-23EF-791E-A7B2-D6E4F57482B6}"/>
              </a:ext>
            </a:extLst>
          </p:cNvPr>
          <p:cNvSpPr txBox="1"/>
          <p:nvPr/>
        </p:nvSpPr>
        <p:spPr>
          <a:xfrm>
            <a:off x="113731" y="605721"/>
            <a:ext cx="6351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For a particular pair of diseases that co-occur in patients – </a:t>
            </a:r>
            <a:r>
              <a:rPr lang="en-GB" sz="1100" b="1" dirty="0">
                <a:latin typeface="Outfit" pitchFamily="2" charset="0"/>
              </a:rPr>
              <a:t>what is the link? Possible intervention?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/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DFA8DD-3FF5-96E8-EC01-C55A0E844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821" y="590332"/>
                <a:ext cx="312906" cy="276999"/>
              </a:xfrm>
              <a:prstGeom prst="rect">
                <a:avLst/>
              </a:prstGeom>
              <a:blipFill>
                <a:blip r:embed="rId5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/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A2AF6-4011-83FB-3501-1312DA49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85" y="590332"/>
                <a:ext cx="318228" cy="276999"/>
              </a:xfrm>
              <a:prstGeom prst="rect">
                <a:avLst/>
              </a:prstGeom>
              <a:blipFill>
                <a:blip r:embed="rId6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FD7AF-0923-1C53-4CA5-57976E4CD42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7528727" y="728832"/>
            <a:ext cx="57785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/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B956A4-0774-4B13-8B6D-9EF8F1DF5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67" y="1686680"/>
                <a:ext cx="312906" cy="276999"/>
              </a:xfrm>
              <a:prstGeom prst="rect">
                <a:avLst/>
              </a:prstGeom>
              <a:blipFill>
                <a:blip r:embed="rId7"/>
                <a:stretch>
                  <a:fillRect l="-17647" r="-39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/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F124C-4DF5-110D-C64B-F39EC045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1" y="1686680"/>
                <a:ext cx="318228" cy="276999"/>
              </a:xfrm>
              <a:prstGeom prst="rect">
                <a:avLst/>
              </a:prstGeom>
              <a:blipFill>
                <a:blip r:embed="rId8"/>
                <a:stretch>
                  <a:fillRect l="-17308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/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A5F065-AA5C-2000-A727-2968CF11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11" y="2715690"/>
                <a:ext cx="218841" cy="276999"/>
              </a:xfrm>
              <a:prstGeom prst="rect">
                <a:avLst/>
              </a:prstGeom>
              <a:blipFill>
                <a:blip r:embed="rId9"/>
                <a:stretch>
                  <a:fillRect l="-25000" r="-1944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5CFA1-6B05-DEAC-86EA-25C648DB92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150413" y="2033252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A81EB-FAFB-D244-3AAF-D8BB5F8A6AA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181573" y="1825180"/>
            <a:ext cx="57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/>
              <p:nvPr/>
            </p:nvSpPr>
            <p:spPr>
              <a:xfrm>
                <a:off x="275528" y="3346672"/>
                <a:ext cx="362907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400" b="0" dirty="0">
                    <a:latin typeface="Outfit" pitchFamily="2" charset="0"/>
                  </a:rPr>
                  <a:t>Depending on the disease </a:t>
                </a:r>
                <a:r>
                  <a:rPr lang="en-GB" sz="1400" dirty="0">
                    <a:latin typeface="Outfit" pitchFamily="2" charset="0"/>
                  </a:rPr>
                  <a:t>pair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>
                    <a:latin typeface="Outfit" pitchFamily="2" charset="0"/>
                  </a:rPr>
                  <a:t> could be a: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risk factor (e.g., BMI),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biological pathway (e.g., iron), 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medication (e.g., statins)</a:t>
                </a: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latin typeface="Outfit" pitchFamily="2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39D94-A316-F27E-D32B-EFF89975E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28" y="3346672"/>
                <a:ext cx="3629070" cy="1477328"/>
              </a:xfrm>
              <a:prstGeom prst="rect">
                <a:avLst/>
              </a:prstGeom>
              <a:blipFill>
                <a:blip r:embed="rId10"/>
                <a:stretch>
                  <a:fillRect l="-503" t="-413" b="-3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/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100AB4-3198-9528-5A34-9F133080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55" y="1698281"/>
                <a:ext cx="312906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/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58C177-A698-B928-C17C-AE274B56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219" y="1698281"/>
                <a:ext cx="318228" cy="276999"/>
              </a:xfrm>
              <a:prstGeom prst="rect">
                <a:avLst/>
              </a:prstGeom>
              <a:blipFill>
                <a:blip r:embed="rId12"/>
                <a:stretch>
                  <a:fillRect l="-15094" r="-37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/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DBDE0E-39D9-DD78-C35F-E0692652A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99" y="2727291"/>
                <a:ext cx="218841" cy="276999"/>
              </a:xfrm>
              <a:prstGeom prst="rect">
                <a:avLst/>
              </a:prstGeom>
              <a:blipFill>
                <a:blip r:embed="rId13"/>
                <a:stretch>
                  <a:fillRect l="-22222" r="-2222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7E3F90-4D60-68A1-F32F-B9589E41C78E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782201" y="2044853"/>
            <a:ext cx="327619" cy="6824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D787C0-5517-5D56-2360-D2DAE43BACB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09820" y="2044854"/>
            <a:ext cx="281399" cy="68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58BD74-060C-96C0-7F66-13D9E942DC96}"/>
              </a:ext>
            </a:extLst>
          </p:cNvPr>
          <p:cNvSpPr txBox="1"/>
          <p:nvPr/>
        </p:nvSpPr>
        <p:spPr>
          <a:xfrm>
            <a:off x="4018899" y="3360542"/>
            <a:ext cx="5051625" cy="1323439"/>
          </a:xfrm>
          <a:prstGeom prst="rect">
            <a:avLst/>
          </a:prstGeom>
          <a:solidFill>
            <a:srgbClr val="01DCA5"/>
          </a:solidFill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1300" b="0" dirty="0">
                <a:latin typeface="Outfit" pitchFamily="2" charset="0"/>
              </a:rPr>
              <a:t>This talk brings together 3 projects:</a:t>
            </a:r>
            <a:endParaRPr lang="en-GB" sz="1300" dirty="0">
              <a:latin typeface="Outfit" pitchFamily="2" charset="0"/>
            </a:endParaRP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GEMINI</a:t>
            </a:r>
            <a:r>
              <a:rPr lang="en-GB" sz="1300" dirty="0">
                <a:latin typeface="Outfit" pitchFamily="2" charset="0"/>
              </a:rPr>
              <a:t> – using genetics to understand mechanisms in multimorbidity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i="1" dirty="0">
                <a:latin typeface="Outfit" pitchFamily="2" charset="0"/>
              </a:rPr>
              <a:t>HFE</a:t>
            </a:r>
            <a:r>
              <a:rPr lang="en-GB" sz="1300" dirty="0">
                <a:latin typeface="Outfit" pitchFamily="2" charset="0"/>
              </a:rPr>
              <a:t>         – genetic iron overload: penetrance and modifiers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 b="1" dirty="0">
                <a:latin typeface="Outfit" pitchFamily="2" charset="0"/>
              </a:rPr>
              <a:t>TWIST</a:t>
            </a:r>
            <a:r>
              <a:rPr lang="en-GB" sz="1300" dirty="0">
                <a:latin typeface="Outfit" pitchFamily="2" charset="0"/>
              </a:rPr>
              <a:t>    – triangulation of evidence in pharmaco-epidemiology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9670A-09EE-8AA9-6973-8B305D77C190}"/>
              </a:ext>
            </a:extLst>
          </p:cNvPr>
          <p:cNvSpPr txBox="1"/>
          <p:nvPr/>
        </p:nvSpPr>
        <p:spPr>
          <a:xfrm>
            <a:off x="7696162" y="47491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?</a:t>
            </a:r>
            <a:endParaRPr lang="en-GB" sz="1100" b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4" grpId="0"/>
      <p:bldP spid="7" grpId="0"/>
      <p:bldP spid="8" grpId="0"/>
      <p:bldP spid="19" grpId="0"/>
      <p:bldP spid="20" grpId="0"/>
      <p:bldP spid="21" grpId="0"/>
      <p:bldP spid="26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03C1-4DC0-034C-454E-A987EAAE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019B2-4FA6-888D-E373-164710DC2073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A862B-5CDF-C5F8-139B-B1352B726DDF}"/>
              </a:ext>
            </a:extLst>
          </p:cNvPr>
          <p:cNvSpPr txBox="1"/>
          <p:nvPr/>
        </p:nvSpPr>
        <p:spPr>
          <a:xfrm>
            <a:off x="113731" y="134834"/>
            <a:ext cx="89286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GEMINI: G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enetic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E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valuation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M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ultimorbidity towards </a:t>
            </a:r>
            <a:r>
              <a:rPr lang="en-GB" sz="1700" b="1" dirty="0" err="1">
                <a:solidFill>
                  <a:srgbClr val="003C3B"/>
                </a:solidFill>
                <a:latin typeface="Outfit" pitchFamily="2" charset="0"/>
              </a:rPr>
              <a:t>IN</a:t>
            </a:r>
            <a:r>
              <a:rPr lang="en-GB" sz="1700" dirty="0" err="1">
                <a:solidFill>
                  <a:srgbClr val="003C3B"/>
                </a:solidFill>
                <a:latin typeface="Outfit" pitchFamily="2" charset="0"/>
              </a:rPr>
              <a:t>dividualisation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 of </a:t>
            </a:r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I</a:t>
            </a:r>
            <a:r>
              <a:rPr lang="en-GB" sz="1700" dirty="0">
                <a:solidFill>
                  <a:srgbClr val="003C3B"/>
                </a:solidFill>
                <a:latin typeface="Outfit" pitchFamily="2" charset="0"/>
              </a:rPr>
              <a:t>nterventions</a:t>
            </a:r>
          </a:p>
        </p:txBody>
      </p:sp>
      <p:pic>
        <p:nvPicPr>
          <p:cNvPr id="5" name="Picture 4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7A8EDBAC-AC4F-7F34-8A99-CDE9EBC7F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70" y="501246"/>
            <a:ext cx="901602" cy="30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28E38-73B5-CEEA-A009-945CA1A95BCB}"/>
              </a:ext>
            </a:extLst>
          </p:cNvPr>
          <p:cNvSpPr txBox="1"/>
          <p:nvPr/>
        </p:nvSpPr>
        <p:spPr>
          <a:xfrm>
            <a:off x="7472861" y="796396"/>
            <a:ext cx="2068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MR/W014548/1</a:t>
            </a:r>
          </a:p>
          <a:p>
            <a:r>
              <a:rPr lang="en-GB" sz="1000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PI: Prof </a:t>
            </a:r>
            <a:r>
              <a:rPr lang="en-GB" sz="1000" b="1" kern="1200" dirty="0">
                <a:solidFill>
                  <a:schemeClr val="tx1"/>
                </a:solidFill>
                <a:latin typeface="Outfit" pitchFamily="2" charset="0"/>
                <a:ea typeface="Calibri" panose="020F0502020204030204" pitchFamily="34" charset="0"/>
                <a:cs typeface="Arial" panose="020B0604020202020204" pitchFamily="34" charset="0"/>
              </a:rPr>
              <a:t>Tim Frayling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B9527-D18F-6080-EA3D-760348D0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25" y="456564"/>
            <a:ext cx="535294" cy="535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9B9EC-DFE1-09E2-E03C-B6525A31F3CA}"/>
              </a:ext>
            </a:extLst>
          </p:cNvPr>
          <p:cNvSpPr txBox="1"/>
          <p:nvPr/>
        </p:nvSpPr>
        <p:spPr>
          <a:xfrm>
            <a:off x="113731" y="535871"/>
            <a:ext cx="70166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Outfit" pitchFamily="2" charset="0"/>
              </a:rPr>
              <a:t>Goal: find long-term conditions that co-occur in patients, share genetics, and determine shared mechanism(s)</a:t>
            </a:r>
          </a:p>
          <a:p>
            <a:endParaRPr lang="en-GB" sz="1100" dirty="0">
              <a:latin typeface="Outfit" pitchFamily="2" charset="0"/>
            </a:endParaRPr>
          </a:p>
          <a:p>
            <a:r>
              <a:rPr lang="en-GB" sz="1100" dirty="0">
                <a:latin typeface="Outfit" pitchFamily="2" charset="0"/>
              </a:rPr>
              <a:t>3 years in 1 slide…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2374A4D-074E-B1A9-DF63-9210DF7CD557}"/>
              </a:ext>
            </a:extLst>
          </p:cNvPr>
          <p:cNvSpPr txBox="1">
            <a:spLocks/>
          </p:cNvSpPr>
          <p:nvPr/>
        </p:nvSpPr>
        <p:spPr>
          <a:xfrm>
            <a:off x="120213" y="1293742"/>
            <a:ext cx="8751173" cy="1209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8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r>
              <a:rPr lang="en-GB" sz="18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studied (2,546 pairs)</a:t>
            </a:r>
            <a:endParaRPr lang="en-GB" sz="18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  <a:p>
            <a:pPr lvl="1" fontAlgn="base"/>
            <a:r>
              <a:rPr lang="en-GB" sz="1400" b="0" i="0" dirty="0">
                <a:solidFill>
                  <a:srgbClr val="000000"/>
                </a:solidFill>
                <a:latin typeface="Outfit" pitchFamily="2" charset="0"/>
                <a:cs typeface="Arial" panose="020B0604020202020204" pitchFamily="34" charset="0"/>
              </a:rPr>
              <a:t>&gt;0.5% prevalence in patients aged 65+ in CPRD and SIDIAP primary care cohorts</a:t>
            </a:r>
          </a:p>
          <a:p>
            <a:pPr lvl="1" fontAlgn="base"/>
            <a:r>
              <a:rPr lang="en-US" sz="1400" b="0" i="0" dirty="0">
                <a:solidFill>
                  <a:srgbClr val="000000"/>
                </a:solidFill>
                <a:effectLst/>
                <a:latin typeface="Outfit" pitchFamily="2" charset="0"/>
                <a:cs typeface="Arial" panose="020B0604020202020204" pitchFamily="34" charset="0"/>
              </a:rPr>
              <a:t>Significant genetic heritability (LDSC z-score&gt;4) in UK Biobank</a:t>
            </a:r>
          </a:p>
        </p:txBody>
      </p:sp>
      <p:pic>
        <p:nvPicPr>
          <p:cNvPr id="16" name="Picture 8" descr="Members IDIAP Jordi Gol - Xartec Salut">
            <a:extLst>
              <a:ext uri="{FF2B5EF4-FFF2-40B4-BE49-F238E27FC236}">
                <a16:creationId xmlns:a16="http://schemas.microsoft.com/office/drawing/2014/main" id="{C3AA4D61-23E0-B634-2520-98F48C24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73" y="1668536"/>
            <a:ext cx="766957" cy="31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B50E047-7840-F92A-4AE0-C58D15E6C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117" b="13915"/>
          <a:stretch/>
        </p:blipFill>
        <p:spPr bwMode="auto">
          <a:xfrm>
            <a:off x="7405718" y="1639365"/>
            <a:ext cx="873163" cy="31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ee the source image">
            <a:extLst>
              <a:ext uri="{FF2B5EF4-FFF2-40B4-BE49-F238E27FC236}">
                <a16:creationId xmlns:a16="http://schemas.microsoft.com/office/drawing/2014/main" id="{1628FB64-CF17-F9DE-C131-D4A1B394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05" y="2013502"/>
            <a:ext cx="873163" cy="1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F26D3106-35B4-3071-5D84-701A6898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216440"/>
            <a:ext cx="345060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4C1E16-1CDC-E5B0-26E5-90EBF6D2407F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base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Pairwise observational correlation: meta-analysis of &gt;</a:t>
                </a:r>
                <a:r>
                  <a:rPr lang="en-US" sz="1400" b="1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3 million patients in CPRD and SIDIAP</a:t>
                </a:r>
              </a:p>
              <a:p>
                <a:pPr marL="0" indent="0" fontAlgn="base">
                  <a:buNone/>
                  <a:tabLst>
                    <a:tab pos="5380038" algn="l"/>
                  </a:tabLst>
                </a:pPr>
                <a: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Genetics for each condition: meta-analysis of published GWAS, UK Biobank, and </a:t>
                </a:r>
                <a:r>
                  <a:rPr lang="en-US" sz="1400" dirty="0" err="1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  <a:t>FinnGen</a:t>
                </a:r>
                <a:br>
                  <a:rPr lang="en-US" sz="1400" dirty="0">
                    <a:solidFill>
                      <a:srgbClr val="000000"/>
                    </a:solidFill>
                    <a:latin typeface="Outfit" pitchFamily="2" charset="0"/>
                    <a:cs typeface="Arial" panose="020B0604020202020204" pitchFamily="34" charset="0"/>
                  </a:rPr>
                </a:b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Used </a:t>
                </a:r>
                <a:r>
                  <a:rPr lang="en-US" sz="140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LD score regression </a:t>
                </a:r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Outfit" pitchFamily="2" charset="0"/>
                    <a:cs typeface="Arial" panose="020B0604020202020204" pitchFamily="34" charset="0"/>
                  </a:rPr>
                  <a:t>to estimate genetic similarity / 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sz="1600" dirty="0">
                    <a:latin typeface="Outfit" pitchFamily="2" charset="0"/>
                  </a:rPr>
                  <a:t>) </a:t>
                </a:r>
                <a:r>
                  <a:rPr lang="en-GB" sz="1400" dirty="0">
                    <a:latin typeface="Outfit" pitchFamily="2" charset="0"/>
                  </a:rPr>
                  <a:t>for each pair</a:t>
                </a:r>
                <a:endParaRPr lang="en-GB" sz="1600" dirty="0">
                  <a:latin typeface="Outfit" pitchFamily="2" charset="0"/>
                </a:endParaRPr>
              </a:p>
            </p:txBody>
          </p:sp>
        </mc:Choice>
        <mc:Fallback xmlns="">
          <p:sp>
            <p:nvSpPr>
              <p:cNvPr id="33" name="Content Placeholder 12">
                <a:extLst>
                  <a:ext uri="{FF2B5EF4-FFF2-40B4-BE49-F238E27FC236}">
                    <a16:creationId xmlns:a16="http://schemas.microsoft.com/office/drawing/2014/main" id="{643F28A3-1C61-4FE5-9789-EC85B78A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3" y="2453983"/>
                <a:ext cx="8751173" cy="1172808"/>
              </a:xfrm>
              <a:prstGeom prst="rect">
                <a:avLst/>
              </a:prstGeom>
              <a:blipFill>
                <a:blip r:embed="rId8"/>
                <a:stretch>
                  <a:fillRect l="-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2162F0-1AC2-CB0F-AC60-780D28964666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al.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 “A systematic analysis of the contribution of genetics to multimorbidity and comparisons with primary care data”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27C99A-A1EE-CC0F-B9A9-E15CFCE5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81" y="2748393"/>
            <a:ext cx="405669" cy="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8B6DB82B-C831-02B8-C1E9-3932AE5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4578886"/>
            <a:ext cx="345058" cy="3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1CDFDB35-AA5C-AC26-E11F-C5C2D3587F38}"/>
              </a:ext>
            </a:extLst>
          </p:cNvPr>
          <p:cNvSpPr txBox="1">
            <a:spLocks/>
          </p:cNvSpPr>
          <p:nvPr/>
        </p:nvSpPr>
        <p:spPr>
          <a:xfrm>
            <a:off x="7680071" y="3386071"/>
            <a:ext cx="1657349" cy="1369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40" name="Picture 39" descr="A person taking a selfie&#10;&#10;AI-generated content may be incorrect.">
            <a:extLst>
              <a:ext uri="{FF2B5EF4-FFF2-40B4-BE49-F238E27FC236}">
                <a16:creationId xmlns:a16="http://schemas.microsoft.com/office/drawing/2014/main" id="{B7CDEE0B-A964-54B3-9F9D-84B97798D5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69" y="3487922"/>
            <a:ext cx="345059" cy="349662"/>
          </a:xfrm>
          <a:prstGeom prst="rect">
            <a:avLst/>
          </a:prstGeom>
        </p:spPr>
      </p:pic>
      <p:pic>
        <p:nvPicPr>
          <p:cNvPr id="41" name="Picture 40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325A3185-0EFA-FD01-1509-F54A6337BA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13169" y="3855694"/>
            <a:ext cx="345060" cy="345060"/>
          </a:xfrm>
          <a:prstGeom prst="rect">
            <a:avLst/>
          </a:prstGeom>
        </p:spPr>
      </p:pic>
      <p:pic>
        <p:nvPicPr>
          <p:cNvPr id="9" name="Picture 8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5809417E-1A6E-ED9C-D7FF-041943B24C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" y="4376085"/>
            <a:ext cx="621106" cy="62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D5107-E871-A891-F19A-FA290EEB3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2036" y="3520295"/>
            <a:ext cx="4874077" cy="1495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640D3-34E9-E5B0-576A-1A9B0977B3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272" y="2869027"/>
            <a:ext cx="974475" cy="2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991B-5847-EE53-42A0-A9140A10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C15F9-504A-A960-0416-E64AB374E280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6" descr=" Ninon Mounier  ">
            <a:extLst>
              <a:ext uri="{FF2B5EF4-FFF2-40B4-BE49-F238E27FC236}">
                <a16:creationId xmlns:a16="http://schemas.microsoft.com/office/drawing/2014/main" id="{CD6A94A8-0319-F1C1-8147-697931AC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46" y="4334999"/>
            <a:ext cx="272184" cy="2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56209926-9A0E-6989-2B31-2D8B6F16D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26" r="22916" b="31359"/>
          <a:stretch/>
        </p:blipFill>
        <p:spPr>
          <a:xfrm>
            <a:off x="7489628" y="4053337"/>
            <a:ext cx="268600" cy="268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6C2CB3-1414-87EB-14A5-A1C6CB84DA0D}"/>
              </a:ext>
            </a:extLst>
          </p:cNvPr>
          <p:cNvSpPr txBox="1"/>
          <p:nvPr/>
        </p:nvSpPr>
        <p:spPr>
          <a:xfrm>
            <a:off x="7673026" y="4839154"/>
            <a:ext cx="5309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al…!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B9ECF-7EF1-049C-9726-28FD75924057}"/>
              </a:ext>
            </a:extLst>
          </p:cNvPr>
          <p:cNvSpPr txBox="1"/>
          <p:nvPr/>
        </p:nvSpPr>
        <p:spPr>
          <a:xfrm>
            <a:off x="44009" y="4965778"/>
            <a:ext cx="91682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Murrin </a:t>
            </a:r>
            <a:r>
              <a:rPr lang="en-GB" sz="800" i="1" dirty="0">
                <a:solidFill>
                  <a:srgbClr val="003C3B"/>
                </a:solidFill>
                <a:latin typeface="Outfit" pitchFamily="2" charset="0"/>
              </a:rPr>
              <a:t>et al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. </a:t>
            </a:r>
            <a:r>
              <a:rPr lang="en-GB" sz="800" i="1" dirty="0" err="1">
                <a:solidFill>
                  <a:srgbClr val="003C3B"/>
                </a:solidFill>
                <a:latin typeface="Outfit" pitchFamily="2" charset="0"/>
              </a:rPr>
              <a:t>eBioMedicine</a:t>
            </a:r>
            <a:r>
              <a:rPr lang="en-GB" sz="800" dirty="0">
                <a:solidFill>
                  <a:srgbClr val="003C3B"/>
                </a:solidFill>
                <a:latin typeface="Outfit" pitchFamily="2" charset="0"/>
              </a:rPr>
              <a:t>, 2025. doi:10.1016/j.ebiom.2025.105584</a:t>
            </a:r>
          </a:p>
        </p:txBody>
      </p:sp>
      <p:pic>
        <p:nvPicPr>
          <p:cNvPr id="38" name="Picture 8" descr="Partidos - 2021-2022 - Carlos Gallego Moll (Carlos Gallego)">
            <a:extLst>
              <a:ext uri="{FF2B5EF4-FFF2-40B4-BE49-F238E27FC236}">
                <a16:creationId xmlns:a16="http://schemas.microsoft.com/office/drawing/2014/main" id="{BDB073E5-F2B3-2078-47BD-EBE3D65D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50" y="4620245"/>
            <a:ext cx="273778" cy="2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3859ED1F-E597-04D2-9DB8-DD410CE002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1244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D4232-2CAF-2706-DD47-4FD29E8DC4CC}"/>
              </a:ext>
            </a:extLst>
          </p:cNvPr>
          <p:cNvSpPr txBox="1"/>
          <p:nvPr/>
        </p:nvSpPr>
        <p:spPr>
          <a:xfrm>
            <a:off x="4893443" y="-44450"/>
            <a:ext cx="318622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17D69"/>
                </a:solidFill>
                <a:latin typeface="Outfit" pitchFamily="2" charset="0"/>
              </a:rPr>
              <a:t>Interactive version and downloads:</a:t>
            </a:r>
          </a:p>
          <a:p>
            <a:r>
              <a:rPr lang="en-GB" sz="1200" b="1" dirty="0">
                <a:solidFill>
                  <a:srgbClr val="00C896"/>
                </a:solidFill>
                <a:latin typeface="Outfit" pitchFamily="2" charset="0"/>
              </a:rPr>
              <a:t>gemini-multimorbidity.shinyapps.io/atlas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CCF9F-1E05-48B1-E736-C8CB4654E2F0}"/>
              </a:ext>
            </a:extLst>
          </p:cNvPr>
          <p:cNvSpPr txBox="1"/>
          <p:nvPr/>
        </p:nvSpPr>
        <p:spPr>
          <a:xfrm>
            <a:off x="5105485" y="1348551"/>
            <a:ext cx="410675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Substantial correlation in the observational data (patient cohorts)</a:t>
            </a:r>
          </a:p>
          <a:p>
            <a:pPr marL="0" indent="0" fontAlgn="base">
              <a:buNone/>
            </a:pPr>
            <a:r>
              <a:rPr lang="en-GB" sz="900" dirty="0">
                <a:solidFill>
                  <a:schemeClr val="tx1"/>
                </a:solidFill>
                <a:latin typeface="Outfit" pitchFamily="2" charset="0"/>
              </a:rPr>
              <a:t>	Logistic regressions adjusted for age and sex</a:t>
            </a:r>
          </a:p>
          <a:p>
            <a:pPr marL="0" indent="0" fontAlgn="base">
              <a:buNone/>
            </a:pPr>
            <a:endParaRPr lang="en-GB" sz="1000" dirty="0">
              <a:solidFill>
                <a:schemeClr val="tx1"/>
              </a:solidFill>
              <a:latin typeface="Outfit" pitchFamily="2" charset="0"/>
            </a:endParaRP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Evidence of shared genetics for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1,631 pairs of conditions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(LDSC)</a:t>
            </a:r>
          </a:p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	221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within-domain pairs, </a:t>
            </a: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1410 </a:t>
            </a:r>
            <a:r>
              <a:rPr lang="en-GB" sz="1000" b="1" dirty="0">
                <a:solidFill>
                  <a:schemeClr val="tx1"/>
                </a:solidFill>
                <a:latin typeface="Outfit" pitchFamily="2" charset="0"/>
              </a:rPr>
              <a:t>cross-domain pairs</a:t>
            </a:r>
          </a:p>
        </p:txBody>
      </p:sp>
      <p:pic>
        <p:nvPicPr>
          <p:cNvPr id="6" name="Picture 5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A82FD2A2-2F67-8DAE-CA3D-1284ECA1BD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65" y="28607"/>
            <a:ext cx="1126671" cy="1126671"/>
          </a:xfrm>
          <a:prstGeom prst="rect">
            <a:avLst/>
          </a:prstGeom>
        </p:spPr>
      </p:pic>
      <p:pic>
        <p:nvPicPr>
          <p:cNvPr id="7" name="Picture 8" descr="Members IDIAP Jordi Gol - Xartec Salut">
            <a:extLst>
              <a:ext uri="{FF2B5EF4-FFF2-40B4-BE49-F238E27FC236}">
                <a16:creationId xmlns:a16="http://schemas.microsoft.com/office/drawing/2014/main" id="{3AA155B1-184B-276B-2FFA-63E8E8231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0" t="1" b="-1"/>
          <a:stretch/>
        </p:blipFill>
        <p:spPr bwMode="auto">
          <a:xfrm>
            <a:off x="8874918" y="1532052"/>
            <a:ext cx="269081" cy="1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K: CPRD Data Used for Health Research about Obesity and Cancer  (25-AUG-2014) - CHCUK %">
            <a:extLst>
              <a:ext uri="{FF2B5EF4-FFF2-40B4-BE49-F238E27FC236}">
                <a16:creationId xmlns:a16="http://schemas.microsoft.com/office/drawing/2014/main" id="{D8E7F304-3D05-6492-4A51-E36660CCD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1" r="16117" b="13915"/>
          <a:stretch/>
        </p:blipFill>
        <p:spPr bwMode="auto">
          <a:xfrm>
            <a:off x="8563212" y="1532052"/>
            <a:ext cx="269081" cy="1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167888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9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GB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E4241C2-88CA-D309-A804-777E48BFD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167888"/>
                  </p:ext>
                </p:extLst>
              </p:nvPr>
            </p:nvGraphicFramePr>
            <p:xfrm>
              <a:off x="5060238" y="2197846"/>
              <a:ext cx="4040900" cy="9319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D1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D2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452" t="-1299" r="-2262" b="-1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465963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Atrial Fibrillation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endParaRPr lang="en-GB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Coronary Heart Disease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2.44 (2.42 to 2.46)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0.25 (0.22 to 0.29)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3C424A-E161-403B-9657-FF8CE2896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23211"/>
              </p:ext>
            </p:extLst>
          </p:nvPr>
        </p:nvGraphicFramePr>
        <p:xfrm>
          <a:off x="5057855" y="3130030"/>
          <a:ext cx="4024233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3301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650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Osteoarthritis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Type 2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Diabetes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1.25 (1.24 to 1.26)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0.22 (0.18 to 0.26)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1A566D-AB55-3653-6360-4E520C882D00}"/>
              </a:ext>
            </a:extLst>
          </p:cNvPr>
          <p:cNvCxnSpPr>
            <a:cxnSpLocks/>
          </p:cNvCxnSpPr>
          <p:nvPr/>
        </p:nvCxnSpPr>
        <p:spPr>
          <a:xfrm flipH="1">
            <a:off x="6291263" y="2128605"/>
            <a:ext cx="189763" cy="487642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B7C2DA-BECA-A5E4-50E7-89764585A798}"/>
              </a:ext>
            </a:extLst>
          </p:cNvPr>
          <p:cNvCxnSpPr>
            <a:cxnSpLocks/>
          </p:cNvCxnSpPr>
          <p:nvPr/>
        </p:nvCxnSpPr>
        <p:spPr>
          <a:xfrm flipH="1">
            <a:off x="7666804" y="2173049"/>
            <a:ext cx="229421" cy="979599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DF00271-2A0E-7A9C-8C90-EF07CD5A0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55354"/>
              </p:ext>
            </p:extLst>
          </p:nvPr>
        </p:nvGraphicFramePr>
        <p:xfrm>
          <a:off x="5060379" y="3502473"/>
          <a:ext cx="4021709" cy="356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646">
                  <a:extLst>
                    <a:ext uri="{9D8B030D-6E8A-4147-A177-3AD203B41FA5}">
                      <a16:colId xmlns:a16="http://schemas.microsoft.com/office/drawing/2014/main" val="224547036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3825191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69936520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85127786"/>
                    </a:ext>
                  </a:extLst>
                </a:gridCol>
              </a:tblGrid>
              <a:tr h="356992"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Rheumatoid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Arthritis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Outfit" pitchFamily="2" charset="0"/>
                        </a:rPr>
                        <a:t>Skin</a:t>
                      </a:r>
                      <a:br>
                        <a:rPr lang="en-GB" dirty="0">
                          <a:latin typeface="Outfit" pitchFamily="2" charset="0"/>
                        </a:rPr>
                      </a:br>
                      <a:r>
                        <a:rPr lang="en-GB" dirty="0">
                          <a:latin typeface="Outfit" pitchFamily="2" charset="0"/>
                        </a:rPr>
                        <a:t>Cancer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1.15 (1.12 to 1.18)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-0.14 (-0.21 to -0.06)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93415"/>
                  </a:ext>
                </a:extLst>
              </a:tr>
            </a:tbl>
          </a:graphicData>
        </a:graphic>
      </p:graphicFrame>
      <p:sp>
        <p:nvSpPr>
          <p:cNvPr id="19" name="Title 2">
            <a:extLst>
              <a:ext uri="{FF2B5EF4-FFF2-40B4-BE49-F238E27FC236}">
                <a16:creationId xmlns:a16="http://schemas.microsoft.com/office/drawing/2014/main" id="{ACF87F36-65D4-3C80-21E2-0990A9FACAF9}"/>
              </a:ext>
            </a:extLst>
          </p:cNvPr>
          <p:cNvSpPr txBox="1">
            <a:spLocks/>
          </p:cNvSpPr>
          <p:nvPr/>
        </p:nvSpPr>
        <p:spPr>
          <a:xfrm>
            <a:off x="7680071" y="3723543"/>
            <a:ext cx="1657349" cy="1165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Dr Olivia Murrin Bethany Voller</a:t>
            </a:r>
            <a:br>
              <a:rPr lang="en-GB" sz="1200" dirty="0"/>
            </a:br>
            <a:r>
              <a:rPr lang="en-GB" sz="1200" dirty="0"/>
              <a:t>Dr Ninon Mounier</a:t>
            </a:r>
            <a:br>
              <a:rPr lang="en-GB" sz="1200" dirty="0"/>
            </a:br>
            <a:r>
              <a:rPr lang="en-GB" sz="1200" dirty="0"/>
              <a:t>Carlos Gallego-Moll</a:t>
            </a:r>
            <a:br>
              <a:rPr lang="en-GB" sz="1200" dirty="0"/>
            </a:br>
            <a:endParaRPr lang="en-GB" sz="1200" dirty="0"/>
          </a:p>
        </p:txBody>
      </p:sp>
      <p:pic>
        <p:nvPicPr>
          <p:cNvPr id="26" name="Picture 25" descr="A person taking a selfie&#10;&#10;AI-generated content may be incorrect.">
            <a:extLst>
              <a:ext uri="{FF2B5EF4-FFF2-40B4-BE49-F238E27FC236}">
                <a16:creationId xmlns:a16="http://schemas.microsoft.com/office/drawing/2014/main" id="{0FDC79D9-369B-4BC1-191E-8E182DA03C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27" y="3768091"/>
            <a:ext cx="268601" cy="2721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493802-FDFB-C9D3-21CA-44290063C176}"/>
              </a:ext>
            </a:extLst>
          </p:cNvPr>
          <p:cNvCxnSpPr>
            <a:cxnSpLocks/>
          </p:cNvCxnSpPr>
          <p:nvPr/>
        </p:nvCxnSpPr>
        <p:spPr>
          <a:xfrm flipH="1">
            <a:off x="7666804" y="2180249"/>
            <a:ext cx="246032" cy="1361508"/>
          </a:xfrm>
          <a:prstGeom prst="line">
            <a:avLst/>
          </a:prstGeom>
          <a:ln w="12700">
            <a:solidFill>
              <a:srgbClr val="01DCA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4E07C-B143-21F8-1DF7-4A1E391A9D9A}"/>
              </a:ext>
            </a:extLst>
          </p:cNvPr>
          <p:cNvSpPr txBox="1"/>
          <p:nvPr/>
        </p:nvSpPr>
        <p:spPr>
          <a:xfrm>
            <a:off x="5231313" y="4081155"/>
            <a:ext cx="2057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Shared genetics implies shared 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causal mechanisms…</a:t>
            </a: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br>
              <a:rPr lang="en-GB" sz="1000" dirty="0">
                <a:solidFill>
                  <a:schemeClr val="tx1"/>
                </a:solidFill>
                <a:latin typeface="Outfit" pitchFamily="2" charset="0"/>
              </a:rPr>
            </a:br>
            <a:r>
              <a:rPr lang="en-GB" sz="1000" dirty="0">
                <a:solidFill>
                  <a:schemeClr val="tx1"/>
                </a:solidFill>
                <a:latin typeface="Outfit" pitchFamily="2" charset="0"/>
              </a:rPr>
              <a:t>But what are they?</a:t>
            </a:r>
            <a:endParaRPr lang="en-GB" sz="1000" b="1" dirty="0">
              <a:solidFill>
                <a:schemeClr val="tx1"/>
              </a:solidFill>
              <a:latin typeface="Outfi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3EF35-D8A6-DB01-7E34-545496F36E33}"/>
              </a:ext>
            </a:extLst>
          </p:cNvPr>
          <p:cNvSpPr/>
          <p:nvPr/>
        </p:nvSpPr>
        <p:spPr>
          <a:xfrm>
            <a:off x="5057855" y="3129772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DE42B-AA9E-90F2-3B9C-E1DF24FCFE8D}"/>
              </a:ext>
            </a:extLst>
          </p:cNvPr>
          <p:cNvSpPr/>
          <p:nvPr/>
        </p:nvSpPr>
        <p:spPr>
          <a:xfrm>
            <a:off x="5057855" y="3511944"/>
            <a:ext cx="4021709" cy="358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CFCEC69-28E0-D7A8-661F-CA3D1F8D28DC}"/>
              </a:ext>
            </a:extLst>
          </p:cNvPr>
          <p:cNvSpPr txBox="1">
            <a:spLocks/>
          </p:cNvSpPr>
          <p:nvPr/>
        </p:nvSpPr>
        <p:spPr>
          <a:xfrm>
            <a:off x="5057855" y="760389"/>
            <a:ext cx="3842187" cy="578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  <a:t>72 long-term chronic conditions </a:t>
            </a:r>
            <a:br>
              <a:rPr lang="en-GB" sz="1200" b="1" i="0" u="none" strike="noStrike" baseline="0" dirty="0">
                <a:solidFill>
                  <a:srgbClr val="017D69"/>
                </a:solidFill>
                <a:latin typeface="Outfit" pitchFamily="2" charset="0"/>
                <a:cs typeface="Arial" panose="020B0604020202020204" pitchFamily="34" charset="0"/>
              </a:rPr>
            </a:br>
            <a:r>
              <a:rPr lang="en-GB" sz="1200" b="0" i="0" u="none" strike="noStrike" baseline="0" dirty="0">
                <a:latin typeface="Outfit" pitchFamily="2" charset="0"/>
                <a:cs typeface="Arial" panose="020B0604020202020204" pitchFamily="34" charset="0"/>
              </a:rPr>
              <a:t>	2,546 pairs</a:t>
            </a:r>
            <a:endParaRPr lang="en-GB" sz="1200" b="0" i="0" u="none" strike="noStrike" baseline="0" dirty="0">
              <a:solidFill>
                <a:srgbClr val="000000"/>
              </a:solidFill>
              <a:latin typeface="Outfit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09A0A-D836-5E08-AE33-089A7921E081}"/>
              </a:ext>
            </a:extLst>
          </p:cNvPr>
          <p:cNvSpPr/>
          <p:nvPr/>
        </p:nvSpPr>
        <p:spPr>
          <a:xfrm>
            <a:off x="2124222" y="5047564"/>
            <a:ext cx="1104313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0F0A1-DEC5-1ACA-0D54-EA4A1356730A}"/>
                  </a:ext>
                </a:extLst>
              </p:cNvPr>
              <p:cNvSpPr txBox="1"/>
              <p:nvPr/>
            </p:nvSpPr>
            <p:spPr>
              <a:xfrm>
                <a:off x="1930596" y="4911263"/>
                <a:ext cx="1656000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dirty="0">
                    <a:latin typeface="Outfit" pitchFamily="2" charset="0"/>
                  </a:rPr>
                  <a:t>Genetic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05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GB" sz="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90F0A1-DEC5-1ACA-0D54-EA4A1356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596" y="4911263"/>
                <a:ext cx="1656000" cy="2781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06433-BD9A-D886-CB52-E8C5E64E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>
            <a:extLst>
              <a:ext uri="{FF2B5EF4-FFF2-40B4-BE49-F238E27FC236}">
                <a16:creationId xmlns:a16="http://schemas.microsoft.com/office/drawing/2014/main" id="{6C56CB04-AE73-BCB5-5B30-9E884E0F4E1C}"/>
              </a:ext>
            </a:extLst>
          </p:cNvPr>
          <p:cNvSpPr/>
          <p:nvPr/>
        </p:nvSpPr>
        <p:spPr>
          <a:xfrm rot="11611271">
            <a:off x="3519461" y="808439"/>
            <a:ext cx="4826827" cy="3912967"/>
          </a:xfrm>
          <a:prstGeom prst="arc">
            <a:avLst>
              <a:gd name="adj1" fmla="val 19123777"/>
              <a:gd name="adj2" fmla="val 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CCBD72E-5863-EC78-561B-52688ACA1A60}"/>
              </a:ext>
            </a:extLst>
          </p:cNvPr>
          <p:cNvSpPr/>
          <p:nvPr/>
        </p:nvSpPr>
        <p:spPr>
          <a:xfrm rot="9988729" flipH="1">
            <a:off x="-82148" y="806293"/>
            <a:ext cx="4826827" cy="3912967"/>
          </a:xfrm>
          <a:prstGeom prst="arc">
            <a:avLst>
              <a:gd name="adj1" fmla="val 19103278"/>
              <a:gd name="adj2" fmla="val 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9F94A-69F8-0B40-8F5C-A52E083DA558}"/>
              </a:ext>
            </a:extLst>
          </p:cNvPr>
          <p:cNvSpPr/>
          <p:nvPr/>
        </p:nvSpPr>
        <p:spPr>
          <a:xfrm>
            <a:off x="316800" y="4190400"/>
            <a:ext cx="1656000" cy="6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11C91-F9C0-4743-5112-2643A67B8E86}"/>
              </a:ext>
            </a:extLst>
          </p:cNvPr>
          <p:cNvSpPr txBox="1"/>
          <p:nvPr/>
        </p:nvSpPr>
        <p:spPr>
          <a:xfrm>
            <a:off x="113731" y="134834"/>
            <a:ext cx="75424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003C3B"/>
                </a:solidFill>
                <a:latin typeface="Outfit" pitchFamily="2" charset="0"/>
              </a:rPr>
              <a:t>How much of the genetic correlation between conditions is due to obesity?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/>
              <p:nvPr/>
            </p:nvSpPr>
            <p:spPr>
              <a:xfrm>
                <a:off x="100875" y="4187480"/>
                <a:ext cx="7146957" cy="447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latin typeface="Outfit" pitchFamily="2" charset="0"/>
                  </a:rPr>
                  <a:t>We asked “How much of the genetic 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 disappears between condition </a:t>
                </a: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 and condition </a:t>
                </a:r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100" dirty="0">
                    <a:latin typeface="Outfit" pitchFamily="2" charset="0"/>
                  </a:rPr>
                  <a:t>), </a:t>
                </a:r>
                <a:br>
                  <a:rPr lang="en-GB" sz="1100" dirty="0">
                    <a:latin typeface="Outfit" pitchFamily="2" charset="0"/>
                  </a:rPr>
                </a:br>
                <a:r>
                  <a:rPr lang="en-GB" sz="1100" dirty="0">
                    <a:latin typeface="Outfit" pitchFamily="2" charset="0"/>
                  </a:rPr>
                  <a:t>after accounting for the genetics of obesity (</a:t>
                </a:r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100" dirty="0">
                    <a:latin typeface="Outfit" pitchFamily="2" charset="0"/>
                  </a:rPr>
                  <a:t>)?”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8CD824-51B7-9EA7-109F-3ED815C86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5" y="4187480"/>
                <a:ext cx="7146957" cy="447430"/>
              </a:xfrm>
              <a:prstGeom prst="rect">
                <a:avLst/>
              </a:prstGeom>
              <a:blipFill>
                <a:blip r:embed="rId2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321461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GB" sz="105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1" dirty="0">
                            <a:latin typeface="Outfit" pitchFamily="2" charset="0"/>
                          </a:endParaRP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Genetic correlation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05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="0" dirty="0">
                              <a:latin typeface="Outfit" pitchFamily="2" charset="0"/>
                            </a:rPr>
                            <a:t>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76A4B10-D9EB-F7E2-099A-7A1699DB4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321461"/>
                  </p:ext>
                </p:extLst>
              </p:nvPr>
            </p:nvGraphicFramePr>
            <p:xfrm>
              <a:off x="204134" y="671132"/>
              <a:ext cx="4040900" cy="8368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0025">
                      <a:extLst>
                        <a:ext uri="{9D8B030D-6E8A-4147-A177-3AD203B41FA5}">
                          <a16:colId xmlns:a16="http://schemas.microsoft.com/office/drawing/2014/main" val="2245470365"/>
                        </a:ext>
                      </a:extLst>
                    </a:gridCol>
                    <a:gridCol w="635793">
                      <a:extLst>
                        <a:ext uri="{9D8B030D-6E8A-4147-A177-3AD203B41FA5}">
                          <a16:colId xmlns:a16="http://schemas.microsoft.com/office/drawing/2014/main" val="438251914"/>
                        </a:ext>
                      </a:extLst>
                    </a:gridCol>
                    <a:gridCol w="1207294">
                      <a:extLst>
                        <a:ext uri="{9D8B030D-6E8A-4147-A177-3AD203B41FA5}">
                          <a16:colId xmlns:a16="http://schemas.microsoft.com/office/drawing/2014/main" val="699365207"/>
                        </a:ext>
                      </a:extLst>
                    </a:gridCol>
                    <a:gridCol w="1347788">
                      <a:extLst>
                        <a:ext uri="{9D8B030D-6E8A-4147-A177-3AD203B41FA5}">
                          <a16:colId xmlns:a16="http://schemas.microsoft.com/office/drawing/2014/main" val="385127786"/>
                        </a:ext>
                      </a:extLst>
                    </a:gridCol>
                  </a:tblGrid>
                  <a:tr h="4659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4" t="-1299" r="-377143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577" t="-1299" r="-407692" b="-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latin typeface="Outfit" pitchFamily="2" charset="0"/>
                            </a:rPr>
                            <a:t>Observational association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b="0" dirty="0">
                              <a:latin typeface="Outfit" pitchFamily="2" charset="0"/>
                            </a:rPr>
                            <a:t>Odds Ratio (95% CIs)</a:t>
                          </a:r>
                        </a:p>
                      </a:txBody>
                      <a:tcPr>
                        <a:solidFill>
                          <a:srgbClr val="017D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05" t="-1299" r="-1810" b="-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3560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Osteoarthritis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latin typeface="Outfit" pitchFamily="2" charset="0"/>
                            </a:rPr>
                            <a:t>Type 2</a:t>
                          </a:r>
                          <a:br>
                            <a:rPr lang="en-GB" dirty="0">
                              <a:latin typeface="Outfit" pitchFamily="2" charset="0"/>
                            </a:rPr>
                          </a:br>
                          <a:r>
                            <a:rPr lang="en-GB" dirty="0">
                              <a:latin typeface="Outfit" pitchFamily="2" charset="0"/>
                            </a:rPr>
                            <a:t>Diabetes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1.25 (1.24 to 1.26)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0.22 (0.18 to 0.26)</a:t>
                          </a:r>
                        </a:p>
                      </a:txBody>
                      <a:tcPr>
                        <a:solidFill>
                          <a:srgbClr val="F5F5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7993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/>
              <p:nvPr/>
            </p:nvSpPr>
            <p:spPr>
              <a:xfrm>
                <a:off x="3511579" y="1869959"/>
                <a:ext cx="267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E61EEB-77A5-56FB-615E-5CE36254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579" y="1869959"/>
                <a:ext cx="267701" cy="276999"/>
              </a:xfrm>
              <a:prstGeom prst="rect">
                <a:avLst/>
              </a:prstGeom>
              <a:blipFill>
                <a:blip r:embed="rId4"/>
                <a:stretch>
                  <a:fillRect l="-18182" r="-681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/>
              <p:nvPr/>
            </p:nvSpPr>
            <p:spPr>
              <a:xfrm>
                <a:off x="4447493" y="1869959"/>
                <a:ext cx="27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0CA1E6-B762-B58D-BE53-704FB9D4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93" y="1869959"/>
                <a:ext cx="273023" cy="276999"/>
              </a:xfrm>
              <a:prstGeom prst="rect">
                <a:avLst/>
              </a:prstGeom>
              <a:blipFill>
                <a:blip r:embed="rId5"/>
                <a:stretch>
                  <a:fillRect l="-20455" r="-681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/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C1535F-2E59-5210-F5A8-4C7D97F5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2868489"/>
                <a:ext cx="218841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BA4CD3-4E9E-8B89-97CF-F05E9B9A617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807995" y="2186051"/>
            <a:ext cx="32761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D0B53-9967-1B58-0079-96EA6A200F8F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135614" y="2186051"/>
            <a:ext cx="311879" cy="68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/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BE93D-48E1-9AD8-BF1A-CAD6C8B6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93" y="3750568"/>
                <a:ext cx="220125" cy="276999"/>
              </a:xfrm>
              <a:prstGeom prst="rect">
                <a:avLst/>
              </a:prstGeom>
              <a:blipFill>
                <a:blip r:embed="rId7"/>
                <a:stretch>
                  <a:fillRect l="-21622" r="-1621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C0F7AC-422D-BFD4-B79D-CB23392ED523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135614" y="3145488"/>
            <a:ext cx="642" cy="60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3A2A9B2B-F7E2-5C3B-4568-90D9DA7D07A6}"/>
              </a:ext>
            </a:extLst>
          </p:cNvPr>
          <p:cNvSpPr/>
          <p:nvPr/>
        </p:nvSpPr>
        <p:spPr>
          <a:xfrm rot="11611271">
            <a:off x="3519459" y="807432"/>
            <a:ext cx="4826827" cy="3912967"/>
          </a:xfrm>
          <a:prstGeom prst="arc">
            <a:avLst>
              <a:gd name="adj1" fmla="val 19123777"/>
              <a:gd name="adj2" fmla="val 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F02F79-8224-928E-9765-22CFC1A56B31}"/>
              </a:ext>
            </a:extLst>
          </p:cNvPr>
          <p:cNvSpPr/>
          <p:nvPr/>
        </p:nvSpPr>
        <p:spPr>
          <a:xfrm rot="9988729" flipH="1">
            <a:off x="-82150" y="805286"/>
            <a:ext cx="4826827" cy="3912967"/>
          </a:xfrm>
          <a:prstGeom prst="arc">
            <a:avLst>
              <a:gd name="adj1" fmla="val 19103278"/>
              <a:gd name="adj2" fmla="val 0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6934A-16B2-74AE-8007-D04CC1C6DAB8}"/>
              </a:ext>
            </a:extLst>
          </p:cNvPr>
          <p:cNvSpPr txBox="1"/>
          <p:nvPr/>
        </p:nvSpPr>
        <p:spPr>
          <a:xfrm>
            <a:off x="5583916" y="2637656"/>
            <a:ext cx="10695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Remaining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genetic</a:t>
            </a:r>
            <a:br>
              <a:rPr lang="en-GB" sz="1400" dirty="0">
                <a:solidFill>
                  <a:srgbClr val="0070C0"/>
                </a:solidFill>
                <a:latin typeface="Outfit" pitchFamily="2" charset="0"/>
              </a:rPr>
            </a:br>
            <a:r>
              <a:rPr lang="en-GB" sz="1400" dirty="0">
                <a:solidFill>
                  <a:srgbClr val="0070C0"/>
                </a:solidFill>
                <a:latin typeface="Outfit" pitchFamily="2" charset="0"/>
              </a:rPr>
              <a:t>correlation</a:t>
            </a:r>
          </a:p>
        </p:txBody>
      </p:sp>
      <p:pic>
        <p:nvPicPr>
          <p:cNvPr id="5" name="Picture 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DB3D8A37-8D97-2FF4-7861-D715D407DE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18" y="3785597"/>
            <a:ext cx="584091" cy="584090"/>
          </a:xfrm>
          <a:prstGeom prst="rect">
            <a:avLst/>
          </a:prstGeom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2058620D-641B-244E-F8B2-7B54FD641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5975" r="16027" b="28479"/>
          <a:stretch/>
        </p:blipFill>
        <p:spPr>
          <a:xfrm>
            <a:off x="8503920" y="3187024"/>
            <a:ext cx="584090" cy="58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1AE6D-5296-5401-6B39-0D29075B9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4384954"/>
            <a:ext cx="584090" cy="584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8368C-2FAB-AE3A-7177-6CDFD14238E3}"/>
              </a:ext>
            </a:extLst>
          </p:cNvPr>
          <p:cNvSpPr txBox="1"/>
          <p:nvPr/>
        </p:nvSpPr>
        <p:spPr>
          <a:xfrm>
            <a:off x="7230868" y="3280240"/>
            <a:ext cx="13379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latin typeface="Outfit" pitchFamily="2" charset="0"/>
              </a:rPr>
              <a:t>Jack Bowden</a:t>
            </a: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r>
              <a:rPr lang="en-GB" sz="1100" dirty="0">
                <a:latin typeface="Outfit" pitchFamily="2" charset="0"/>
              </a:rPr>
              <a:t>Frank Dudbridge</a:t>
            </a: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endParaRPr lang="en-GB" sz="1100" dirty="0">
              <a:latin typeface="Outfit" pitchFamily="2" charset="0"/>
            </a:endParaRPr>
          </a:p>
          <a:p>
            <a:pPr algn="r"/>
            <a:r>
              <a:rPr lang="en-GB" sz="1100" dirty="0">
                <a:latin typeface="Outfit" pitchFamily="2" charset="0"/>
              </a:rPr>
              <a:t>Tim Frayling</a:t>
            </a:r>
          </a:p>
        </p:txBody>
      </p:sp>
    </p:spTree>
    <p:extLst>
      <p:ext uri="{BB962C8B-B14F-4D97-AF65-F5344CB8AC3E}">
        <p14:creationId xmlns:p14="http://schemas.microsoft.com/office/powerpoint/2010/main" val="11544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  <p:bldP spid="15" grpId="0"/>
      <p:bldP spid="17" grpId="0"/>
      <p:bldP spid="21" grpId="0"/>
      <p:bldP spid="29" grpId="0" animBg="1"/>
      <p:bldP spid="30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cm44chck332qcceksk54v613gdebp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6FAF821A530A4FB75EBBA574A25613" ma:contentTypeVersion="16" ma:contentTypeDescription="Create a new document." ma:contentTypeScope="" ma:versionID="cb70901d98e38b05cdf116a03b424386">
  <xsd:schema xmlns:xsd="http://www.w3.org/2001/XMLSchema" xmlns:xs="http://www.w3.org/2001/XMLSchema" xmlns:p="http://schemas.microsoft.com/office/2006/metadata/properties" xmlns:ns2="fb9b8ec7-c222-4220-a0a9-c0ae09ceb259" xmlns:ns3="69b50901-f9dc-4231-b950-27ef33fce367" targetNamespace="http://schemas.microsoft.com/office/2006/metadata/properties" ma:root="true" ma:fieldsID="8809ca4346996b877e528cb5687d0d70" ns2:_="" ns3:_="">
    <xsd:import namespace="fb9b8ec7-c222-4220-a0a9-c0ae09ceb259"/>
    <xsd:import namespace="69b50901-f9dc-4231-b950-27ef33fce3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b8ec7-c222-4220-a0a9-c0ae09ceb2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50901-f9dc-4231-b950-27ef33fce36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759d0ec-d5d1-47ab-8381-6be3960d3b48}" ma:internalName="TaxCatchAll" ma:showField="CatchAllData" ma:web="69b50901-f9dc-4231-b950-27ef33fce3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b50901-f9dc-4231-b950-27ef33fce367" xsi:nil="true"/>
    <lcf76f155ced4ddcb4097134ff3c332f xmlns="fb9b8ec7-c222-4220-a0a9-c0ae09ceb2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B05F3-16BA-4F3F-9CC2-7BF9106648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9b8ec7-c222-4220-a0a9-c0ae09ceb259"/>
    <ds:schemaRef ds:uri="69b50901-f9dc-4231-b950-27ef33fce3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schemas.microsoft.com/office/2006/documentManagement/types"/>
    <ds:schemaRef ds:uri="fb9b8ec7-c222-4220-a0a9-c0ae09ceb259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9b50901-f9dc-4231-b950-27ef33fce367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7049</TotalTime>
  <Words>3695</Words>
  <Application>Microsoft Office PowerPoint</Application>
  <PresentationFormat>On-screen Show (16:9)</PresentationFormat>
  <Paragraphs>578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Cambria Math</vt:lpstr>
      <vt:lpstr>Outfit</vt:lpstr>
      <vt:lpstr>Arial</vt:lpstr>
      <vt:lpstr>Calibri</vt:lpstr>
      <vt:lpstr>Consolas</vt:lpstr>
      <vt:lpstr>Custom Design</vt:lpstr>
      <vt:lpstr>Luke C. Pilling,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far…</vt:lpstr>
      <vt:lpstr>PowerPoint Presentation</vt:lpstr>
      <vt:lpstr>PowerPoint Presentation</vt:lpstr>
      <vt:lpstr>Summary so far…</vt:lpstr>
      <vt:lpstr>Medications: adverse effects, adherence, and pharmacogenetics</vt:lpstr>
      <vt:lpstr>Statins: adverse effects, adherence, and pharmacogenetics</vt:lpstr>
      <vt:lpstr>Statins: adverse effects, adherence, and pharmacogenetics</vt:lpstr>
      <vt:lpstr>Statins: adverse effects, adherence, and pharmacogenetics</vt:lpstr>
      <vt:lpstr>Statins: adverse effects, adherence, and pharmacogenetics</vt:lpstr>
      <vt:lpstr>Summary 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Pilling, Luke</cp:lastModifiedBy>
  <cp:revision>7</cp:revision>
  <dcterms:created xsi:type="dcterms:W3CDTF">2022-09-29T15:54:17Z</dcterms:created>
  <dcterms:modified xsi:type="dcterms:W3CDTF">2025-03-26T14:37:24Z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